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256" r:id="rId5"/>
    <p:sldId id="286" r:id="rId6"/>
    <p:sldId id="287" r:id="rId7"/>
    <p:sldId id="288" r:id="rId8"/>
    <p:sldId id="289" r:id="rId9"/>
    <p:sldId id="290" r:id="rId10"/>
    <p:sldId id="291" r:id="rId11"/>
    <p:sldId id="298" r:id="rId12"/>
    <p:sldId id="297" r:id="rId13"/>
    <p:sldId id="299" r:id="rId14"/>
    <p:sldId id="300" r:id="rId15"/>
    <p:sldId id="315" r:id="rId16"/>
    <p:sldId id="313" r:id="rId17"/>
    <p:sldId id="314" r:id="rId18"/>
    <p:sldId id="312" r:id="rId19"/>
    <p:sldId id="311" r:id="rId20"/>
    <p:sldId id="310" r:id="rId21"/>
    <p:sldId id="309" r:id="rId22"/>
    <p:sldId id="308" r:id="rId23"/>
    <p:sldId id="307" r:id="rId24"/>
    <p:sldId id="306" r:id="rId25"/>
    <p:sldId id="322" r:id="rId26"/>
    <p:sldId id="321" r:id="rId27"/>
    <p:sldId id="320" r:id="rId28"/>
    <p:sldId id="319" r:id="rId29"/>
    <p:sldId id="318" r:id="rId30"/>
    <p:sldId id="317" r:id="rId31"/>
    <p:sldId id="316" r:id="rId32"/>
    <p:sldId id="305" r:id="rId33"/>
    <p:sldId id="326" r:id="rId34"/>
    <p:sldId id="325" r:id="rId35"/>
    <p:sldId id="323" r:id="rId36"/>
    <p:sldId id="324" r:id="rId37"/>
    <p:sldId id="332" r:id="rId38"/>
    <p:sldId id="304" r:id="rId39"/>
    <p:sldId id="303" r:id="rId40"/>
    <p:sldId id="302" r:id="rId41"/>
    <p:sldId id="301" r:id="rId42"/>
    <p:sldId id="331" r:id="rId43"/>
    <p:sldId id="330" r:id="rId44"/>
    <p:sldId id="329" r:id="rId45"/>
    <p:sldId id="328" r:id="rId46"/>
    <p:sldId id="327" r:id="rId47"/>
    <p:sldId id="333" r:id="rId48"/>
    <p:sldId id="334" r:id="rId49"/>
    <p:sldId id="335" r:id="rId50"/>
    <p:sldId id="336" r:id="rId51"/>
    <p:sldId id="337" r:id="rId52"/>
    <p:sldId id="338" r:id="rId53"/>
    <p:sldId id="292" r:id="rId54"/>
    <p:sldId id="294" r:id="rId55"/>
    <p:sldId id="295" r:id="rId56"/>
    <p:sldId id="26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4C6020-2ECE-430D-BD8D-1A8099384C81}">
          <p14:sldIdLst>
            <p14:sldId id="256"/>
            <p14:sldId id="286"/>
            <p14:sldId id="287"/>
            <p14:sldId id="288"/>
            <p14:sldId id="289"/>
            <p14:sldId id="290"/>
            <p14:sldId id="291"/>
            <p14:sldId id="298"/>
            <p14:sldId id="297"/>
            <p14:sldId id="299"/>
            <p14:sldId id="300"/>
            <p14:sldId id="315"/>
            <p14:sldId id="313"/>
            <p14:sldId id="314"/>
            <p14:sldId id="312"/>
            <p14:sldId id="311"/>
            <p14:sldId id="310"/>
            <p14:sldId id="309"/>
            <p14:sldId id="308"/>
            <p14:sldId id="307"/>
            <p14:sldId id="306"/>
            <p14:sldId id="322"/>
            <p14:sldId id="321"/>
            <p14:sldId id="320"/>
            <p14:sldId id="319"/>
            <p14:sldId id="318"/>
            <p14:sldId id="317"/>
            <p14:sldId id="316"/>
            <p14:sldId id="305"/>
            <p14:sldId id="326"/>
            <p14:sldId id="325"/>
            <p14:sldId id="323"/>
            <p14:sldId id="324"/>
            <p14:sldId id="332"/>
            <p14:sldId id="304"/>
            <p14:sldId id="303"/>
            <p14:sldId id="302"/>
            <p14:sldId id="301"/>
            <p14:sldId id="331"/>
            <p14:sldId id="330"/>
            <p14:sldId id="329"/>
            <p14:sldId id="328"/>
            <p14:sldId id="327"/>
            <p14:sldId id="333"/>
            <p14:sldId id="334"/>
            <p14:sldId id="335"/>
            <p14:sldId id="336"/>
            <p14:sldId id="337"/>
            <p14:sldId id="338"/>
            <p14:sldId id="292"/>
            <p14:sldId id="294"/>
            <p14:sldId id="295"/>
            <p14:sldId id="2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41" autoAdjust="0"/>
  </p:normalViewPr>
  <p:slideViewPr>
    <p:cSldViewPr snapToGrid="0">
      <p:cViewPr varScale="1">
        <p:scale>
          <a:sx n="78" d="100"/>
          <a:sy n="78" d="100"/>
        </p:scale>
        <p:origin x="221" y="6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4/2/2024</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734D747-9380-41EE-9946-EC9EC0CA5D1E}" type="slidenum">
              <a:rPr lang="en-US" noProof="0" smtClean="0"/>
              <a:t>1</a:t>
            </a:fld>
            <a:endParaRPr lang="en-US" noProof="0" dirty="0"/>
          </a:p>
        </p:txBody>
      </p:sp>
    </p:spTree>
    <p:extLst>
      <p:ext uri="{BB962C8B-B14F-4D97-AF65-F5344CB8AC3E}">
        <p14:creationId xmlns:p14="http://schemas.microsoft.com/office/powerpoint/2010/main" val="3199560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dirty="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dirty="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featurepreneur/connect-mongodb-database-to-express-server-step-by-step-53e548bb4967" TargetMode="External"/><Relationship Id="rId2" Type="http://schemas.openxmlformats.org/officeDocument/2006/relationships/hyperlink" Target="https://sandydev.medium.com/how-to-implement-otp-verification-in-authentication-system-with-express-js-and-mongodb-c4f1c1314aed" TargetMode="External"/><Relationship Id="rId1" Type="http://schemas.openxmlformats.org/officeDocument/2006/relationships/slideLayout" Target="../slideLayouts/slideLayout8.xml"/><Relationship Id="rId6" Type="http://schemas.openxmlformats.org/officeDocument/2006/relationships/hyperlink" Target="https://www.w3schools.com/react/react_usecontext.asp" TargetMode="External"/><Relationship Id="rId5" Type="http://schemas.openxmlformats.org/officeDocument/2006/relationships/hyperlink" Target="https://www.freecodecamp.org/news/simplify-your-file-upload-process-in-express-js/" TargetMode="External"/><Relationship Id="rId4" Type="http://schemas.openxmlformats.org/officeDocument/2006/relationships/hyperlink" Target="https://cloud.google.com/appengine/doc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Share-Hub</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pPr marL="0" indent="0">
              <a:buNone/>
            </a:pPr>
            <a:r>
              <a:rPr lang="en-US" dirty="0"/>
              <a:t>A Document Sharing Platform.</a:t>
            </a:r>
          </a:p>
        </p:txBody>
      </p:sp>
      <p:sp>
        <p:nvSpPr>
          <p:cNvPr id="7" name="Subtitle 2">
            <a:extLst>
              <a:ext uri="{FF2B5EF4-FFF2-40B4-BE49-F238E27FC236}">
                <a16:creationId xmlns:a16="http://schemas.microsoft.com/office/drawing/2014/main" id="{ABC043C9-D79D-88EA-1841-6EE258B94B8D}"/>
              </a:ext>
            </a:extLst>
          </p:cNvPr>
          <p:cNvSpPr txBox="1">
            <a:spLocks/>
          </p:cNvSpPr>
          <p:nvPr/>
        </p:nvSpPr>
        <p:spPr>
          <a:xfrm>
            <a:off x="8394066" y="6226037"/>
            <a:ext cx="4413753" cy="8686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Prepared By: Gohil Kapil</a:t>
            </a:r>
          </a:p>
        </p:txBody>
      </p:sp>
    </p:spTree>
    <p:extLst>
      <p:ext uri="{BB962C8B-B14F-4D97-AF65-F5344CB8AC3E}">
        <p14:creationId xmlns:p14="http://schemas.microsoft.com/office/powerpoint/2010/main" val="3946934594"/>
      </p:ext>
    </p:extLst>
  </p:cSld>
  <p:clrMapOvr>
    <a:masterClrMapping/>
  </p:clrMapOvr>
  <p:transition>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4" name="Picture 3">
            <a:extLst>
              <a:ext uri="{FF2B5EF4-FFF2-40B4-BE49-F238E27FC236}">
                <a16:creationId xmlns:a16="http://schemas.microsoft.com/office/drawing/2014/main" id="{A2109272-003B-D56D-1F8E-4DDCD2CECFE6}"/>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5" name="Straight Arrow Connector 4">
            <a:extLst>
              <a:ext uri="{FF2B5EF4-FFF2-40B4-BE49-F238E27FC236}">
                <a16:creationId xmlns:a16="http://schemas.microsoft.com/office/drawing/2014/main" id="{62D4FF57-2752-8E8E-48BB-C21FFB53A1C7}"/>
              </a:ext>
            </a:extLst>
          </p:cNvPr>
          <p:cNvCxnSpPr/>
          <p:nvPr/>
        </p:nvCxnSpPr>
        <p:spPr>
          <a:xfrm flipH="1">
            <a:off x="7760677" y="3511061"/>
            <a:ext cx="539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0292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5" name="Picture 4">
            <a:extLst>
              <a:ext uri="{FF2B5EF4-FFF2-40B4-BE49-F238E27FC236}">
                <a16:creationId xmlns:a16="http://schemas.microsoft.com/office/drawing/2014/main" id="{DBA306CA-4E94-6DE0-5795-9928AD002B38}"/>
              </a:ext>
            </a:extLst>
          </p:cNvPr>
          <p:cNvPicPr>
            <a:picLocks noChangeAspect="1"/>
          </p:cNvPicPr>
          <p:nvPr/>
        </p:nvPicPr>
        <p:blipFill>
          <a:blip r:embed="rId2"/>
          <a:stretch>
            <a:fillRect/>
          </a:stretch>
        </p:blipFill>
        <p:spPr>
          <a:xfrm>
            <a:off x="0" y="184150"/>
            <a:ext cx="12192000" cy="6489700"/>
          </a:xfrm>
          <a:prstGeom prst="rect">
            <a:avLst/>
          </a:prstGeom>
        </p:spPr>
      </p:pic>
      <p:cxnSp>
        <p:nvCxnSpPr>
          <p:cNvPr id="9" name="Straight Arrow Connector 8">
            <a:extLst>
              <a:ext uri="{FF2B5EF4-FFF2-40B4-BE49-F238E27FC236}">
                <a16:creationId xmlns:a16="http://schemas.microsoft.com/office/drawing/2014/main" id="{A7FAF424-32A1-CECD-73F9-3F279D6AEB3E}"/>
              </a:ext>
            </a:extLst>
          </p:cNvPr>
          <p:cNvCxnSpPr/>
          <p:nvPr/>
        </p:nvCxnSpPr>
        <p:spPr>
          <a:xfrm flipH="1" flipV="1">
            <a:off x="5498123" y="2825262"/>
            <a:ext cx="433754" cy="246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04854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4" name="Picture 3">
            <a:extLst>
              <a:ext uri="{FF2B5EF4-FFF2-40B4-BE49-F238E27FC236}">
                <a16:creationId xmlns:a16="http://schemas.microsoft.com/office/drawing/2014/main" id="{65927409-FC2F-CE35-BCB5-CEE60D3D8D8B}"/>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9" name="Straight Arrow Connector 8">
            <a:extLst>
              <a:ext uri="{FF2B5EF4-FFF2-40B4-BE49-F238E27FC236}">
                <a16:creationId xmlns:a16="http://schemas.microsoft.com/office/drawing/2014/main" id="{DA134913-D6D3-ABAC-CA52-2529C98A36F1}"/>
              </a:ext>
            </a:extLst>
          </p:cNvPr>
          <p:cNvCxnSpPr/>
          <p:nvPr/>
        </p:nvCxnSpPr>
        <p:spPr>
          <a:xfrm flipH="1">
            <a:off x="7713785" y="3763108"/>
            <a:ext cx="890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3280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10" name="Picture 9">
            <a:extLst>
              <a:ext uri="{FF2B5EF4-FFF2-40B4-BE49-F238E27FC236}">
                <a16:creationId xmlns:a16="http://schemas.microsoft.com/office/drawing/2014/main" id="{F309CA7B-FF85-C1FD-F753-F14453D8573F}"/>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1335685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pic>
        <p:nvPicPr>
          <p:cNvPr id="4" name="Picture 3">
            <a:extLst>
              <a:ext uri="{FF2B5EF4-FFF2-40B4-BE49-F238E27FC236}">
                <a16:creationId xmlns:a16="http://schemas.microsoft.com/office/drawing/2014/main" id="{F84B2BA6-B57B-A2F9-23A8-09EF7DDD251E}"/>
              </a:ext>
            </a:extLst>
          </p:cNvPr>
          <p:cNvPicPr>
            <a:picLocks noChangeAspect="1"/>
          </p:cNvPicPr>
          <p:nvPr/>
        </p:nvPicPr>
        <p:blipFill>
          <a:blip r:embed="rId2"/>
          <a:stretch>
            <a:fillRect/>
          </a:stretch>
        </p:blipFill>
        <p:spPr>
          <a:xfrm>
            <a:off x="0" y="196850"/>
            <a:ext cx="12192000" cy="6464300"/>
          </a:xfrm>
          <a:prstGeom prst="rect">
            <a:avLst/>
          </a:prstGeom>
        </p:spPr>
      </p:pic>
      <p:cxnSp>
        <p:nvCxnSpPr>
          <p:cNvPr id="6" name="Straight Arrow Connector 5">
            <a:extLst>
              <a:ext uri="{FF2B5EF4-FFF2-40B4-BE49-F238E27FC236}">
                <a16:creationId xmlns:a16="http://schemas.microsoft.com/office/drawing/2014/main" id="{0A1EB72D-A0C1-54DE-3F7A-138EAE7AA396}"/>
              </a:ext>
            </a:extLst>
          </p:cNvPr>
          <p:cNvCxnSpPr/>
          <p:nvPr/>
        </p:nvCxnSpPr>
        <p:spPr>
          <a:xfrm flipH="1">
            <a:off x="7983414" y="4067908"/>
            <a:ext cx="703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156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8" name="Picture 7">
            <a:extLst>
              <a:ext uri="{FF2B5EF4-FFF2-40B4-BE49-F238E27FC236}">
                <a16:creationId xmlns:a16="http://schemas.microsoft.com/office/drawing/2014/main" id="{EAEA4F29-97F4-3DBE-A382-5418391295BC}"/>
              </a:ext>
            </a:extLst>
          </p:cNvPr>
          <p:cNvPicPr>
            <a:picLocks noChangeAspect="1"/>
          </p:cNvPicPr>
          <p:nvPr/>
        </p:nvPicPr>
        <p:blipFill>
          <a:blip r:embed="rId2"/>
          <a:stretch>
            <a:fillRect/>
          </a:stretch>
        </p:blipFill>
        <p:spPr>
          <a:xfrm>
            <a:off x="0" y="196850"/>
            <a:ext cx="12192000" cy="6464300"/>
          </a:xfrm>
          <a:prstGeom prst="rect">
            <a:avLst/>
          </a:prstGeom>
        </p:spPr>
      </p:pic>
    </p:spTree>
    <p:extLst>
      <p:ext uri="{BB962C8B-B14F-4D97-AF65-F5344CB8AC3E}">
        <p14:creationId xmlns:p14="http://schemas.microsoft.com/office/powerpoint/2010/main" val="267975641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4" name="Picture 3">
            <a:extLst>
              <a:ext uri="{FF2B5EF4-FFF2-40B4-BE49-F238E27FC236}">
                <a16:creationId xmlns:a16="http://schemas.microsoft.com/office/drawing/2014/main" id="{F08FE3DF-998B-36D2-F365-D9DD2970ADFD}"/>
              </a:ext>
            </a:extLst>
          </p:cNvPr>
          <p:cNvPicPr>
            <a:picLocks noChangeAspect="1"/>
          </p:cNvPicPr>
          <p:nvPr/>
        </p:nvPicPr>
        <p:blipFill>
          <a:blip r:embed="rId2"/>
          <a:stretch>
            <a:fillRect/>
          </a:stretch>
        </p:blipFill>
        <p:spPr>
          <a:xfrm>
            <a:off x="0" y="180975"/>
            <a:ext cx="12192000" cy="6496050"/>
          </a:xfrm>
          <a:prstGeom prst="rect">
            <a:avLst/>
          </a:prstGeom>
        </p:spPr>
      </p:pic>
      <p:cxnSp>
        <p:nvCxnSpPr>
          <p:cNvPr id="6" name="Straight Arrow Connector 5">
            <a:extLst>
              <a:ext uri="{FF2B5EF4-FFF2-40B4-BE49-F238E27FC236}">
                <a16:creationId xmlns:a16="http://schemas.microsoft.com/office/drawing/2014/main" id="{9EDA78BF-AFB5-C421-F2F9-41C86F19A51C}"/>
              </a:ext>
            </a:extLst>
          </p:cNvPr>
          <p:cNvCxnSpPr/>
          <p:nvPr/>
        </p:nvCxnSpPr>
        <p:spPr>
          <a:xfrm flipV="1">
            <a:off x="11430000" y="1735015"/>
            <a:ext cx="0" cy="504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6479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4" name="Picture 3">
            <a:extLst>
              <a:ext uri="{FF2B5EF4-FFF2-40B4-BE49-F238E27FC236}">
                <a16:creationId xmlns:a16="http://schemas.microsoft.com/office/drawing/2014/main" id="{72D02713-01EF-04D0-9AE3-6002641186F8}"/>
              </a:ext>
            </a:extLst>
          </p:cNvPr>
          <p:cNvPicPr>
            <a:picLocks noChangeAspect="1"/>
          </p:cNvPicPr>
          <p:nvPr/>
        </p:nvPicPr>
        <p:blipFill>
          <a:blip r:embed="rId2"/>
          <a:stretch>
            <a:fillRect/>
          </a:stretch>
        </p:blipFill>
        <p:spPr>
          <a:xfrm>
            <a:off x="0" y="174625"/>
            <a:ext cx="12192000" cy="6508750"/>
          </a:xfrm>
          <a:prstGeom prst="rect">
            <a:avLst/>
          </a:prstGeom>
        </p:spPr>
      </p:pic>
      <p:cxnSp>
        <p:nvCxnSpPr>
          <p:cNvPr id="6" name="Straight Arrow Connector 5">
            <a:extLst>
              <a:ext uri="{FF2B5EF4-FFF2-40B4-BE49-F238E27FC236}">
                <a16:creationId xmlns:a16="http://schemas.microsoft.com/office/drawing/2014/main" id="{C8E6123C-5078-788A-9A6B-2636B8CFBDB5}"/>
              </a:ext>
            </a:extLst>
          </p:cNvPr>
          <p:cNvCxnSpPr/>
          <p:nvPr/>
        </p:nvCxnSpPr>
        <p:spPr>
          <a:xfrm>
            <a:off x="10210801" y="2121877"/>
            <a:ext cx="398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54894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pic>
        <p:nvPicPr>
          <p:cNvPr id="4" name="Picture 3">
            <a:extLst>
              <a:ext uri="{FF2B5EF4-FFF2-40B4-BE49-F238E27FC236}">
                <a16:creationId xmlns:a16="http://schemas.microsoft.com/office/drawing/2014/main" id="{3D8F513B-4E3D-93B1-18A3-14BD4275AD65}"/>
              </a:ext>
            </a:extLst>
          </p:cNvPr>
          <p:cNvPicPr>
            <a:picLocks noChangeAspect="1"/>
          </p:cNvPicPr>
          <p:nvPr/>
        </p:nvPicPr>
        <p:blipFill>
          <a:blip r:embed="rId2"/>
          <a:stretch>
            <a:fillRect/>
          </a:stretch>
        </p:blipFill>
        <p:spPr>
          <a:xfrm>
            <a:off x="0" y="193675"/>
            <a:ext cx="12192000" cy="6470650"/>
          </a:xfrm>
          <a:prstGeom prst="rect">
            <a:avLst/>
          </a:prstGeom>
        </p:spPr>
      </p:pic>
      <p:cxnSp>
        <p:nvCxnSpPr>
          <p:cNvPr id="6" name="Straight Arrow Connector 5">
            <a:extLst>
              <a:ext uri="{FF2B5EF4-FFF2-40B4-BE49-F238E27FC236}">
                <a16:creationId xmlns:a16="http://schemas.microsoft.com/office/drawing/2014/main" id="{F298F18A-72F0-BA28-3383-DE3D6932EAB4}"/>
              </a:ext>
            </a:extLst>
          </p:cNvPr>
          <p:cNvCxnSpPr/>
          <p:nvPr/>
        </p:nvCxnSpPr>
        <p:spPr>
          <a:xfrm flipH="1">
            <a:off x="7842738" y="2274277"/>
            <a:ext cx="410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62426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4" name="Picture 3">
            <a:extLst>
              <a:ext uri="{FF2B5EF4-FFF2-40B4-BE49-F238E27FC236}">
                <a16:creationId xmlns:a16="http://schemas.microsoft.com/office/drawing/2014/main" id="{B93ECB4A-6E80-7542-8882-EB7BE675D716}"/>
              </a:ext>
            </a:extLst>
          </p:cNvPr>
          <p:cNvPicPr>
            <a:picLocks noChangeAspect="1"/>
          </p:cNvPicPr>
          <p:nvPr/>
        </p:nvPicPr>
        <p:blipFill>
          <a:blip r:embed="rId2"/>
          <a:stretch>
            <a:fillRect/>
          </a:stretch>
        </p:blipFill>
        <p:spPr>
          <a:xfrm>
            <a:off x="0" y="196850"/>
            <a:ext cx="12192000" cy="6464300"/>
          </a:xfrm>
          <a:prstGeom prst="rect">
            <a:avLst/>
          </a:prstGeom>
        </p:spPr>
      </p:pic>
      <p:cxnSp>
        <p:nvCxnSpPr>
          <p:cNvPr id="6" name="Straight Arrow Connector 5">
            <a:extLst>
              <a:ext uri="{FF2B5EF4-FFF2-40B4-BE49-F238E27FC236}">
                <a16:creationId xmlns:a16="http://schemas.microsoft.com/office/drawing/2014/main" id="{6A1B8562-6DC3-1CBA-437D-DCFB47DB4BE2}"/>
              </a:ext>
            </a:extLst>
          </p:cNvPr>
          <p:cNvCxnSpPr/>
          <p:nvPr/>
        </p:nvCxnSpPr>
        <p:spPr>
          <a:xfrm>
            <a:off x="10609385" y="1606062"/>
            <a:ext cx="539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66823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FB1C-9EB9-9FE1-E442-3BC69D68300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a:t>
            </a:r>
          </a:p>
        </p:txBody>
      </p:sp>
      <p:sp>
        <p:nvSpPr>
          <p:cNvPr id="3" name="Slide Number Placeholder 2">
            <a:extLst>
              <a:ext uri="{FF2B5EF4-FFF2-40B4-BE49-F238E27FC236}">
                <a16:creationId xmlns:a16="http://schemas.microsoft.com/office/drawing/2014/main" id="{7D813E05-8596-4385-B0AD-ED16787D9930}"/>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Content Placeholder 3">
            <a:extLst>
              <a:ext uri="{FF2B5EF4-FFF2-40B4-BE49-F238E27FC236}">
                <a16:creationId xmlns:a16="http://schemas.microsoft.com/office/drawing/2014/main" id="{5F47A6F9-021A-2C71-FDEB-380C3AF6B66D}"/>
              </a:ext>
            </a:extLst>
          </p:cNvPr>
          <p:cNvSpPr>
            <a:spLocks noGrp="1"/>
          </p:cNvSpPr>
          <p:nvPr>
            <p:ph idx="1"/>
          </p:nvPr>
        </p:nvSpPr>
        <p:spPr/>
        <p:txBody>
          <a:bodyPr/>
          <a:lstStyle/>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Overview</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Key Features</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Tools, Technology And Platform Used</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Demonstration of project</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Conclusion</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Limitations</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1659695631"/>
      </p:ext>
    </p:extLst>
  </p:cSld>
  <p:clrMapOvr>
    <a:masterClrMapping/>
  </p:clrMapOvr>
  <p:transition>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4" name="Picture 3">
            <a:extLst>
              <a:ext uri="{FF2B5EF4-FFF2-40B4-BE49-F238E27FC236}">
                <a16:creationId xmlns:a16="http://schemas.microsoft.com/office/drawing/2014/main" id="{388C30E7-B65F-1433-3A34-DC81EE14A9E5}"/>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6" name="Straight Arrow Connector 5">
            <a:extLst>
              <a:ext uri="{FF2B5EF4-FFF2-40B4-BE49-F238E27FC236}">
                <a16:creationId xmlns:a16="http://schemas.microsoft.com/office/drawing/2014/main" id="{C7C4CFE8-9C2A-ECBB-FC19-A398F1042033}"/>
              </a:ext>
            </a:extLst>
          </p:cNvPr>
          <p:cNvCxnSpPr/>
          <p:nvPr/>
        </p:nvCxnSpPr>
        <p:spPr>
          <a:xfrm>
            <a:off x="10363200" y="1922585"/>
            <a:ext cx="351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65344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4" name="Picture 3">
            <a:extLst>
              <a:ext uri="{FF2B5EF4-FFF2-40B4-BE49-F238E27FC236}">
                <a16:creationId xmlns:a16="http://schemas.microsoft.com/office/drawing/2014/main" id="{0C95120C-71CB-7C89-F697-AA91AF4EF042}"/>
              </a:ext>
            </a:extLst>
          </p:cNvPr>
          <p:cNvPicPr>
            <a:picLocks noChangeAspect="1"/>
          </p:cNvPicPr>
          <p:nvPr/>
        </p:nvPicPr>
        <p:blipFill>
          <a:blip r:embed="rId2"/>
          <a:stretch>
            <a:fillRect/>
          </a:stretch>
        </p:blipFill>
        <p:spPr>
          <a:xfrm>
            <a:off x="0" y="200025"/>
            <a:ext cx="12192000" cy="6457950"/>
          </a:xfrm>
          <a:prstGeom prst="rect">
            <a:avLst/>
          </a:prstGeom>
        </p:spPr>
      </p:pic>
      <p:cxnSp>
        <p:nvCxnSpPr>
          <p:cNvPr id="6" name="Straight Arrow Connector 5">
            <a:extLst>
              <a:ext uri="{FF2B5EF4-FFF2-40B4-BE49-F238E27FC236}">
                <a16:creationId xmlns:a16="http://schemas.microsoft.com/office/drawing/2014/main" id="{9792304E-62A7-F3B4-EB69-F5115C58ECEA}"/>
              </a:ext>
            </a:extLst>
          </p:cNvPr>
          <p:cNvCxnSpPr/>
          <p:nvPr/>
        </p:nvCxnSpPr>
        <p:spPr>
          <a:xfrm>
            <a:off x="5533292" y="6412523"/>
            <a:ext cx="2813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23786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pic>
        <p:nvPicPr>
          <p:cNvPr id="4" name="Picture 3">
            <a:extLst>
              <a:ext uri="{FF2B5EF4-FFF2-40B4-BE49-F238E27FC236}">
                <a16:creationId xmlns:a16="http://schemas.microsoft.com/office/drawing/2014/main" id="{91ECD48E-5380-DF35-0DD0-9D01E295C6E7}"/>
              </a:ext>
            </a:extLst>
          </p:cNvPr>
          <p:cNvPicPr>
            <a:picLocks noChangeAspect="1"/>
          </p:cNvPicPr>
          <p:nvPr/>
        </p:nvPicPr>
        <p:blipFill>
          <a:blip r:embed="rId2"/>
          <a:stretch>
            <a:fillRect/>
          </a:stretch>
        </p:blipFill>
        <p:spPr>
          <a:xfrm>
            <a:off x="0" y="193675"/>
            <a:ext cx="12192000" cy="6470650"/>
          </a:xfrm>
          <a:prstGeom prst="rect">
            <a:avLst/>
          </a:prstGeom>
        </p:spPr>
      </p:pic>
      <p:cxnSp>
        <p:nvCxnSpPr>
          <p:cNvPr id="6" name="Straight Arrow Connector 5">
            <a:extLst>
              <a:ext uri="{FF2B5EF4-FFF2-40B4-BE49-F238E27FC236}">
                <a16:creationId xmlns:a16="http://schemas.microsoft.com/office/drawing/2014/main" id="{CF3E8506-659A-99A0-7E12-4FD89EED03C2}"/>
              </a:ext>
            </a:extLst>
          </p:cNvPr>
          <p:cNvCxnSpPr/>
          <p:nvPr/>
        </p:nvCxnSpPr>
        <p:spPr>
          <a:xfrm flipV="1">
            <a:off x="9378462" y="3950677"/>
            <a:ext cx="0" cy="351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72514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pic>
        <p:nvPicPr>
          <p:cNvPr id="4" name="Picture 3">
            <a:extLst>
              <a:ext uri="{FF2B5EF4-FFF2-40B4-BE49-F238E27FC236}">
                <a16:creationId xmlns:a16="http://schemas.microsoft.com/office/drawing/2014/main" id="{9DFE2AE5-5775-97EA-0D0C-1E29564618D2}"/>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172867185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pic>
        <p:nvPicPr>
          <p:cNvPr id="4" name="Picture 3">
            <a:extLst>
              <a:ext uri="{FF2B5EF4-FFF2-40B4-BE49-F238E27FC236}">
                <a16:creationId xmlns:a16="http://schemas.microsoft.com/office/drawing/2014/main" id="{AC9F0AC2-9C4C-EAA8-CFDF-6688F8C775E3}"/>
              </a:ext>
            </a:extLst>
          </p:cNvPr>
          <p:cNvPicPr>
            <a:picLocks noChangeAspect="1"/>
          </p:cNvPicPr>
          <p:nvPr/>
        </p:nvPicPr>
        <p:blipFill>
          <a:blip r:embed="rId2"/>
          <a:stretch>
            <a:fillRect/>
          </a:stretch>
        </p:blipFill>
        <p:spPr>
          <a:xfrm>
            <a:off x="0" y="184150"/>
            <a:ext cx="12192000" cy="6489700"/>
          </a:xfrm>
          <a:prstGeom prst="rect">
            <a:avLst/>
          </a:prstGeom>
        </p:spPr>
      </p:pic>
      <p:cxnSp>
        <p:nvCxnSpPr>
          <p:cNvPr id="6" name="Straight Arrow Connector 5">
            <a:extLst>
              <a:ext uri="{FF2B5EF4-FFF2-40B4-BE49-F238E27FC236}">
                <a16:creationId xmlns:a16="http://schemas.microsoft.com/office/drawing/2014/main" id="{310581BB-52E0-8F6D-92A7-200EEE1ACAF8}"/>
              </a:ext>
            </a:extLst>
          </p:cNvPr>
          <p:cNvCxnSpPr/>
          <p:nvPr/>
        </p:nvCxnSpPr>
        <p:spPr>
          <a:xfrm flipV="1">
            <a:off x="8147538" y="3915508"/>
            <a:ext cx="0" cy="26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448653"/>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pic>
        <p:nvPicPr>
          <p:cNvPr id="4" name="Picture 3">
            <a:extLst>
              <a:ext uri="{FF2B5EF4-FFF2-40B4-BE49-F238E27FC236}">
                <a16:creationId xmlns:a16="http://schemas.microsoft.com/office/drawing/2014/main" id="{5FF92668-116C-5446-E5BE-E11A049D7D9E}"/>
              </a:ext>
            </a:extLst>
          </p:cNvPr>
          <p:cNvPicPr>
            <a:picLocks noChangeAspect="1"/>
          </p:cNvPicPr>
          <p:nvPr/>
        </p:nvPicPr>
        <p:blipFill>
          <a:blip r:embed="rId2"/>
          <a:stretch>
            <a:fillRect/>
          </a:stretch>
        </p:blipFill>
        <p:spPr>
          <a:xfrm>
            <a:off x="0" y="174625"/>
            <a:ext cx="12192000" cy="6508750"/>
          </a:xfrm>
          <a:prstGeom prst="rect">
            <a:avLst/>
          </a:prstGeom>
        </p:spPr>
      </p:pic>
      <p:cxnSp>
        <p:nvCxnSpPr>
          <p:cNvPr id="6" name="Straight Arrow Connector 5">
            <a:extLst>
              <a:ext uri="{FF2B5EF4-FFF2-40B4-BE49-F238E27FC236}">
                <a16:creationId xmlns:a16="http://schemas.microsoft.com/office/drawing/2014/main" id="{812A69C3-43D3-CD8E-B367-E21B1FAFFAD6}"/>
              </a:ext>
            </a:extLst>
          </p:cNvPr>
          <p:cNvCxnSpPr/>
          <p:nvPr/>
        </p:nvCxnSpPr>
        <p:spPr>
          <a:xfrm flipH="1">
            <a:off x="1254369" y="3475892"/>
            <a:ext cx="422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39477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pic>
        <p:nvPicPr>
          <p:cNvPr id="4" name="Picture 3">
            <a:extLst>
              <a:ext uri="{FF2B5EF4-FFF2-40B4-BE49-F238E27FC236}">
                <a16:creationId xmlns:a16="http://schemas.microsoft.com/office/drawing/2014/main" id="{2092C13E-71CC-AED0-EBEC-90C8F4B757B4}"/>
              </a:ext>
            </a:extLst>
          </p:cNvPr>
          <p:cNvPicPr>
            <a:picLocks noChangeAspect="1"/>
          </p:cNvPicPr>
          <p:nvPr/>
        </p:nvPicPr>
        <p:blipFill>
          <a:blip r:embed="rId2"/>
          <a:stretch>
            <a:fillRect/>
          </a:stretch>
        </p:blipFill>
        <p:spPr>
          <a:xfrm>
            <a:off x="0" y="193675"/>
            <a:ext cx="12192000" cy="6470650"/>
          </a:xfrm>
          <a:prstGeom prst="rect">
            <a:avLst/>
          </a:prstGeom>
        </p:spPr>
      </p:pic>
      <p:cxnSp>
        <p:nvCxnSpPr>
          <p:cNvPr id="8" name="Straight Arrow Connector 7">
            <a:extLst>
              <a:ext uri="{FF2B5EF4-FFF2-40B4-BE49-F238E27FC236}">
                <a16:creationId xmlns:a16="http://schemas.microsoft.com/office/drawing/2014/main" id="{B806B3BD-518A-E9A8-357E-FBA3D06BC124}"/>
              </a:ext>
            </a:extLst>
          </p:cNvPr>
          <p:cNvCxnSpPr/>
          <p:nvPr/>
        </p:nvCxnSpPr>
        <p:spPr>
          <a:xfrm flipH="1">
            <a:off x="1371600" y="1735015"/>
            <a:ext cx="550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9779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pic>
        <p:nvPicPr>
          <p:cNvPr id="4" name="Picture 3">
            <a:extLst>
              <a:ext uri="{FF2B5EF4-FFF2-40B4-BE49-F238E27FC236}">
                <a16:creationId xmlns:a16="http://schemas.microsoft.com/office/drawing/2014/main" id="{C2EC3F7F-60FD-C740-6E30-B90243309466}"/>
              </a:ext>
            </a:extLst>
          </p:cNvPr>
          <p:cNvPicPr>
            <a:picLocks noChangeAspect="1"/>
          </p:cNvPicPr>
          <p:nvPr/>
        </p:nvPicPr>
        <p:blipFill>
          <a:blip r:embed="rId2"/>
          <a:stretch>
            <a:fillRect/>
          </a:stretch>
        </p:blipFill>
        <p:spPr>
          <a:xfrm>
            <a:off x="0" y="187325"/>
            <a:ext cx="12192000" cy="6483350"/>
          </a:xfrm>
          <a:prstGeom prst="rect">
            <a:avLst/>
          </a:prstGeom>
        </p:spPr>
      </p:pic>
      <p:cxnSp>
        <p:nvCxnSpPr>
          <p:cNvPr id="8" name="Straight Arrow Connector 7">
            <a:extLst>
              <a:ext uri="{FF2B5EF4-FFF2-40B4-BE49-F238E27FC236}">
                <a16:creationId xmlns:a16="http://schemas.microsoft.com/office/drawing/2014/main" id="{27415D25-FE38-A204-5584-FB7A79806300}"/>
              </a:ext>
            </a:extLst>
          </p:cNvPr>
          <p:cNvCxnSpPr/>
          <p:nvPr/>
        </p:nvCxnSpPr>
        <p:spPr>
          <a:xfrm flipV="1">
            <a:off x="10879015" y="2110154"/>
            <a:ext cx="105508"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986172"/>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pic>
        <p:nvPicPr>
          <p:cNvPr id="4" name="Picture 3">
            <a:extLst>
              <a:ext uri="{FF2B5EF4-FFF2-40B4-BE49-F238E27FC236}">
                <a16:creationId xmlns:a16="http://schemas.microsoft.com/office/drawing/2014/main" id="{D62697D4-5255-994B-8CFD-529468B9B4CC}"/>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10" name="Straight Arrow Connector 9">
            <a:extLst>
              <a:ext uri="{FF2B5EF4-FFF2-40B4-BE49-F238E27FC236}">
                <a16:creationId xmlns:a16="http://schemas.microsoft.com/office/drawing/2014/main" id="{107C4E6A-E570-CD95-FE2B-9A5D2750C89F}"/>
              </a:ext>
            </a:extLst>
          </p:cNvPr>
          <p:cNvCxnSpPr/>
          <p:nvPr/>
        </p:nvCxnSpPr>
        <p:spPr>
          <a:xfrm flipH="1">
            <a:off x="3024553" y="1101969"/>
            <a:ext cx="492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31242"/>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pic>
        <p:nvPicPr>
          <p:cNvPr id="4" name="Picture 3">
            <a:extLst>
              <a:ext uri="{FF2B5EF4-FFF2-40B4-BE49-F238E27FC236}">
                <a16:creationId xmlns:a16="http://schemas.microsoft.com/office/drawing/2014/main" id="{5CBA152E-0122-D924-1131-6460BBAB80C5}"/>
              </a:ext>
            </a:extLst>
          </p:cNvPr>
          <p:cNvPicPr>
            <a:picLocks noChangeAspect="1"/>
          </p:cNvPicPr>
          <p:nvPr/>
        </p:nvPicPr>
        <p:blipFill>
          <a:blip r:embed="rId2"/>
          <a:stretch>
            <a:fillRect/>
          </a:stretch>
        </p:blipFill>
        <p:spPr>
          <a:xfrm>
            <a:off x="0" y="193675"/>
            <a:ext cx="12192000" cy="6470650"/>
          </a:xfrm>
          <a:prstGeom prst="rect">
            <a:avLst/>
          </a:prstGeom>
        </p:spPr>
      </p:pic>
      <p:cxnSp>
        <p:nvCxnSpPr>
          <p:cNvPr id="6" name="Straight Arrow Connector 5">
            <a:extLst>
              <a:ext uri="{FF2B5EF4-FFF2-40B4-BE49-F238E27FC236}">
                <a16:creationId xmlns:a16="http://schemas.microsoft.com/office/drawing/2014/main" id="{40695F5F-74B5-A94C-9030-D54199A65CA1}"/>
              </a:ext>
            </a:extLst>
          </p:cNvPr>
          <p:cNvCxnSpPr/>
          <p:nvPr/>
        </p:nvCxnSpPr>
        <p:spPr>
          <a:xfrm flipH="1">
            <a:off x="5920154" y="3346939"/>
            <a:ext cx="3634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65941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EBBA-6F44-E6B4-2C10-B87CEF5854E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Overview</a:t>
            </a:r>
          </a:p>
        </p:txBody>
      </p:sp>
      <p:sp>
        <p:nvSpPr>
          <p:cNvPr id="3" name="Slide Number Placeholder 2">
            <a:extLst>
              <a:ext uri="{FF2B5EF4-FFF2-40B4-BE49-F238E27FC236}">
                <a16:creationId xmlns:a16="http://schemas.microsoft.com/office/drawing/2014/main" id="{C9ADCF00-E039-753A-B0B0-E737E50374D2}"/>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Content Placeholder 3">
            <a:extLst>
              <a:ext uri="{FF2B5EF4-FFF2-40B4-BE49-F238E27FC236}">
                <a16:creationId xmlns:a16="http://schemas.microsoft.com/office/drawing/2014/main" id="{E63DD413-BDD2-9CCE-FD1C-032595053EC6}"/>
              </a:ext>
            </a:extLst>
          </p:cNvPr>
          <p:cNvSpPr>
            <a:spLocks noGrp="1"/>
          </p:cNvSpPr>
          <p:nvPr>
            <p:ph idx="1"/>
          </p:nvPr>
        </p:nvSpPr>
        <p:spPr/>
        <p:txBody>
          <a:bodyPr>
            <a:normAutofit/>
          </a:bodyPr>
          <a:lstStyle/>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The purpose of this project is to streamline the process of document sharing among users, addressing the need for efficient and secure sharing while maintaining control over access rights. </a:t>
            </a:r>
          </a:p>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In various scenarios, users often find themselves in situations where they must share materials or documents with others but wish to restrict access to certain individuals or groups. Recognizing these challenges, the Share-Hub developed, an innovative online document sharing platform.</a:t>
            </a:r>
          </a:p>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Share-Hub offers users the ability to create, upload, and share materials with friends, colleagues, or collaborators seamlessly.</a:t>
            </a:r>
          </a:p>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The primary objective of Share-Hub is to provide users with a user-friendly and intuitive platform for sharing various documents and files without encountering the complexities often associated with traditional file-sharing methods. </a:t>
            </a:r>
          </a:p>
        </p:txBody>
      </p:sp>
    </p:spTree>
    <p:extLst>
      <p:ext uri="{BB962C8B-B14F-4D97-AF65-F5344CB8AC3E}">
        <p14:creationId xmlns:p14="http://schemas.microsoft.com/office/powerpoint/2010/main" val="2771830207"/>
      </p:ext>
    </p:extLst>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pic>
        <p:nvPicPr>
          <p:cNvPr id="6" name="Picture 5">
            <a:extLst>
              <a:ext uri="{FF2B5EF4-FFF2-40B4-BE49-F238E27FC236}">
                <a16:creationId xmlns:a16="http://schemas.microsoft.com/office/drawing/2014/main" id="{F702B867-0085-90CD-8AB0-84751EBC78ED}"/>
              </a:ext>
            </a:extLst>
          </p:cNvPr>
          <p:cNvPicPr>
            <a:picLocks noChangeAspect="1"/>
          </p:cNvPicPr>
          <p:nvPr/>
        </p:nvPicPr>
        <p:blipFill>
          <a:blip r:embed="rId2"/>
          <a:stretch>
            <a:fillRect/>
          </a:stretch>
        </p:blipFill>
        <p:spPr>
          <a:xfrm>
            <a:off x="0" y="188812"/>
            <a:ext cx="12192000" cy="6480376"/>
          </a:xfrm>
          <a:prstGeom prst="rect">
            <a:avLst/>
          </a:prstGeom>
        </p:spPr>
      </p:pic>
      <p:cxnSp>
        <p:nvCxnSpPr>
          <p:cNvPr id="8" name="Straight Arrow Connector 7">
            <a:extLst>
              <a:ext uri="{FF2B5EF4-FFF2-40B4-BE49-F238E27FC236}">
                <a16:creationId xmlns:a16="http://schemas.microsoft.com/office/drawing/2014/main" id="{51AAEDB0-C801-AF1F-1F66-49DE76D27DCF}"/>
              </a:ext>
            </a:extLst>
          </p:cNvPr>
          <p:cNvCxnSpPr/>
          <p:nvPr/>
        </p:nvCxnSpPr>
        <p:spPr>
          <a:xfrm>
            <a:off x="6377353" y="5134708"/>
            <a:ext cx="539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92016"/>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pic>
        <p:nvPicPr>
          <p:cNvPr id="6" name="Picture 5">
            <a:extLst>
              <a:ext uri="{FF2B5EF4-FFF2-40B4-BE49-F238E27FC236}">
                <a16:creationId xmlns:a16="http://schemas.microsoft.com/office/drawing/2014/main" id="{FB3B2AB3-D68E-6748-D5C3-0CEBDE2897AB}"/>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8" name="Straight Arrow Connector 7">
            <a:extLst>
              <a:ext uri="{FF2B5EF4-FFF2-40B4-BE49-F238E27FC236}">
                <a16:creationId xmlns:a16="http://schemas.microsoft.com/office/drawing/2014/main" id="{A5A07D51-ABBB-B9DB-36E9-3E634807939F}"/>
              </a:ext>
            </a:extLst>
          </p:cNvPr>
          <p:cNvCxnSpPr/>
          <p:nvPr/>
        </p:nvCxnSpPr>
        <p:spPr>
          <a:xfrm flipV="1">
            <a:off x="10750062" y="2192215"/>
            <a:ext cx="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72598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pic>
        <p:nvPicPr>
          <p:cNvPr id="6" name="Picture 5">
            <a:extLst>
              <a:ext uri="{FF2B5EF4-FFF2-40B4-BE49-F238E27FC236}">
                <a16:creationId xmlns:a16="http://schemas.microsoft.com/office/drawing/2014/main" id="{63D3D0F3-4FAD-94E5-A57D-D88E0A8C6808}"/>
              </a:ext>
            </a:extLst>
          </p:cNvPr>
          <p:cNvPicPr>
            <a:picLocks noChangeAspect="1"/>
          </p:cNvPicPr>
          <p:nvPr/>
        </p:nvPicPr>
        <p:blipFill>
          <a:blip r:embed="rId2"/>
          <a:stretch>
            <a:fillRect/>
          </a:stretch>
        </p:blipFill>
        <p:spPr>
          <a:xfrm>
            <a:off x="0" y="180975"/>
            <a:ext cx="12192000" cy="6496050"/>
          </a:xfrm>
          <a:prstGeom prst="rect">
            <a:avLst/>
          </a:prstGeom>
        </p:spPr>
      </p:pic>
    </p:spTree>
    <p:extLst>
      <p:ext uri="{BB962C8B-B14F-4D97-AF65-F5344CB8AC3E}">
        <p14:creationId xmlns:p14="http://schemas.microsoft.com/office/powerpoint/2010/main" val="334319701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pic>
        <p:nvPicPr>
          <p:cNvPr id="6" name="Picture 5">
            <a:extLst>
              <a:ext uri="{FF2B5EF4-FFF2-40B4-BE49-F238E27FC236}">
                <a16:creationId xmlns:a16="http://schemas.microsoft.com/office/drawing/2014/main" id="{A208352D-FCB2-B604-0CC8-D297AE20E35D}"/>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8" name="Straight Arrow Connector 7">
            <a:extLst>
              <a:ext uri="{FF2B5EF4-FFF2-40B4-BE49-F238E27FC236}">
                <a16:creationId xmlns:a16="http://schemas.microsoft.com/office/drawing/2014/main" id="{FAAAAE84-784B-E226-1EFB-AC0A6B23DE76}"/>
              </a:ext>
            </a:extLst>
          </p:cNvPr>
          <p:cNvCxnSpPr/>
          <p:nvPr/>
        </p:nvCxnSpPr>
        <p:spPr>
          <a:xfrm flipV="1">
            <a:off x="7467600" y="2965938"/>
            <a:ext cx="0" cy="36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47652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pic>
        <p:nvPicPr>
          <p:cNvPr id="4" name="Picture 3">
            <a:extLst>
              <a:ext uri="{FF2B5EF4-FFF2-40B4-BE49-F238E27FC236}">
                <a16:creationId xmlns:a16="http://schemas.microsoft.com/office/drawing/2014/main" id="{E843CF5C-FF78-4A24-0CBB-095ABEB08273}"/>
              </a:ext>
            </a:extLst>
          </p:cNvPr>
          <p:cNvPicPr>
            <a:picLocks noChangeAspect="1"/>
          </p:cNvPicPr>
          <p:nvPr/>
        </p:nvPicPr>
        <p:blipFill>
          <a:blip r:embed="rId2"/>
          <a:stretch>
            <a:fillRect/>
          </a:stretch>
        </p:blipFill>
        <p:spPr>
          <a:xfrm>
            <a:off x="0" y="180975"/>
            <a:ext cx="12192000" cy="6496050"/>
          </a:xfrm>
          <a:prstGeom prst="rect">
            <a:avLst/>
          </a:prstGeom>
        </p:spPr>
      </p:pic>
    </p:spTree>
    <p:extLst>
      <p:ext uri="{BB962C8B-B14F-4D97-AF65-F5344CB8AC3E}">
        <p14:creationId xmlns:p14="http://schemas.microsoft.com/office/powerpoint/2010/main" val="169343010"/>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pic>
        <p:nvPicPr>
          <p:cNvPr id="4" name="Picture 3">
            <a:extLst>
              <a:ext uri="{FF2B5EF4-FFF2-40B4-BE49-F238E27FC236}">
                <a16:creationId xmlns:a16="http://schemas.microsoft.com/office/drawing/2014/main" id="{C1AFA326-1B85-D459-6BB6-7F879A987A6A}"/>
              </a:ext>
            </a:extLst>
          </p:cNvPr>
          <p:cNvPicPr>
            <a:picLocks noChangeAspect="1"/>
          </p:cNvPicPr>
          <p:nvPr/>
        </p:nvPicPr>
        <p:blipFill>
          <a:blip r:embed="rId2"/>
          <a:stretch>
            <a:fillRect/>
          </a:stretch>
        </p:blipFill>
        <p:spPr>
          <a:xfrm>
            <a:off x="0" y="190500"/>
            <a:ext cx="12192000" cy="6477000"/>
          </a:xfrm>
          <a:prstGeom prst="rect">
            <a:avLst/>
          </a:prstGeom>
        </p:spPr>
      </p:pic>
      <p:cxnSp>
        <p:nvCxnSpPr>
          <p:cNvPr id="6" name="Straight Arrow Connector 5">
            <a:extLst>
              <a:ext uri="{FF2B5EF4-FFF2-40B4-BE49-F238E27FC236}">
                <a16:creationId xmlns:a16="http://schemas.microsoft.com/office/drawing/2014/main" id="{0F8BCB47-4338-BF00-890E-1A4427AFE809}"/>
              </a:ext>
            </a:extLst>
          </p:cNvPr>
          <p:cNvCxnSpPr/>
          <p:nvPr/>
        </p:nvCxnSpPr>
        <p:spPr>
          <a:xfrm flipV="1">
            <a:off x="9683262" y="2520462"/>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56009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pic>
        <p:nvPicPr>
          <p:cNvPr id="6" name="Picture 5">
            <a:extLst>
              <a:ext uri="{FF2B5EF4-FFF2-40B4-BE49-F238E27FC236}">
                <a16:creationId xmlns:a16="http://schemas.microsoft.com/office/drawing/2014/main" id="{7AF8737F-19AB-2EE7-9983-3A9A0F2465C4}"/>
              </a:ext>
            </a:extLst>
          </p:cNvPr>
          <p:cNvPicPr>
            <a:picLocks noChangeAspect="1"/>
          </p:cNvPicPr>
          <p:nvPr/>
        </p:nvPicPr>
        <p:blipFill>
          <a:blip r:embed="rId2"/>
          <a:stretch>
            <a:fillRect/>
          </a:stretch>
        </p:blipFill>
        <p:spPr>
          <a:xfrm>
            <a:off x="0" y="184150"/>
            <a:ext cx="12192000" cy="6489700"/>
          </a:xfrm>
          <a:prstGeom prst="rect">
            <a:avLst/>
          </a:prstGeom>
        </p:spPr>
      </p:pic>
    </p:spTree>
    <p:extLst>
      <p:ext uri="{BB962C8B-B14F-4D97-AF65-F5344CB8AC3E}">
        <p14:creationId xmlns:p14="http://schemas.microsoft.com/office/powerpoint/2010/main" val="389319603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pic>
        <p:nvPicPr>
          <p:cNvPr id="6" name="Picture 5">
            <a:extLst>
              <a:ext uri="{FF2B5EF4-FFF2-40B4-BE49-F238E27FC236}">
                <a16:creationId xmlns:a16="http://schemas.microsoft.com/office/drawing/2014/main" id="{A9C8277F-4131-5EDA-1F11-03D36199A531}"/>
              </a:ext>
            </a:extLst>
          </p:cNvPr>
          <p:cNvPicPr>
            <a:picLocks noChangeAspect="1"/>
          </p:cNvPicPr>
          <p:nvPr/>
        </p:nvPicPr>
        <p:blipFill>
          <a:blip r:embed="rId2"/>
          <a:stretch>
            <a:fillRect/>
          </a:stretch>
        </p:blipFill>
        <p:spPr>
          <a:xfrm>
            <a:off x="0" y="188812"/>
            <a:ext cx="12192000" cy="6480376"/>
          </a:xfrm>
          <a:prstGeom prst="rect">
            <a:avLst/>
          </a:prstGeom>
        </p:spPr>
      </p:pic>
    </p:spTree>
    <p:extLst>
      <p:ext uri="{BB962C8B-B14F-4D97-AF65-F5344CB8AC3E}">
        <p14:creationId xmlns:p14="http://schemas.microsoft.com/office/powerpoint/2010/main" val="1479748605"/>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pic>
        <p:nvPicPr>
          <p:cNvPr id="4" name="Picture 3">
            <a:extLst>
              <a:ext uri="{FF2B5EF4-FFF2-40B4-BE49-F238E27FC236}">
                <a16:creationId xmlns:a16="http://schemas.microsoft.com/office/drawing/2014/main" id="{11475D36-30DE-E480-D5CE-27EEE525D0B1}"/>
              </a:ext>
            </a:extLst>
          </p:cNvPr>
          <p:cNvPicPr>
            <a:picLocks noChangeAspect="1"/>
          </p:cNvPicPr>
          <p:nvPr/>
        </p:nvPicPr>
        <p:blipFill>
          <a:blip r:embed="rId2"/>
          <a:stretch>
            <a:fillRect/>
          </a:stretch>
        </p:blipFill>
        <p:spPr>
          <a:xfrm>
            <a:off x="0" y="187325"/>
            <a:ext cx="12192000" cy="6483350"/>
          </a:xfrm>
          <a:prstGeom prst="rect">
            <a:avLst/>
          </a:prstGeom>
        </p:spPr>
      </p:pic>
      <p:cxnSp>
        <p:nvCxnSpPr>
          <p:cNvPr id="6" name="Straight Arrow Connector 5">
            <a:extLst>
              <a:ext uri="{FF2B5EF4-FFF2-40B4-BE49-F238E27FC236}">
                <a16:creationId xmlns:a16="http://schemas.microsoft.com/office/drawing/2014/main" id="{FCC2FE19-53AD-65D0-1E38-0F141FDC2911}"/>
              </a:ext>
            </a:extLst>
          </p:cNvPr>
          <p:cNvCxnSpPr/>
          <p:nvPr/>
        </p:nvCxnSpPr>
        <p:spPr>
          <a:xfrm>
            <a:off x="10023231" y="1910862"/>
            <a:ext cx="39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90920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pic>
        <p:nvPicPr>
          <p:cNvPr id="4" name="Picture 3">
            <a:extLst>
              <a:ext uri="{FF2B5EF4-FFF2-40B4-BE49-F238E27FC236}">
                <a16:creationId xmlns:a16="http://schemas.microsoft.com/office/drawing/2014/main" id="{BC07A1C9-F589-5DDC-8523-FAB74419113D}"/>
              </a:ext>
            </a:extLst>
          </p:cNvPr>
          <p:cNvPicPr>
            <a:picLocks noChangeAspect="1"/>
          </p:cNvPicPr>
          <p:nvPr/>
        </p:nvPicPr>
        <p:blipFill>
          <a:blip r:embed="rId2"/>
          <a:stretch>
            <a:fillRect/>
          </a:stretch>
        </p:blipFill>
        <p:spPr>
          <a:xfrm>
            <a:off x="0" y="184150"/>
            <a:ext cx="12192000" cy="6489700"/>
          </a:xfrm>
          <a:prstGeom prst="rect">
            <a:avLst/>
          </a:prstGeom>
        </p:spPr>
      </p:pic>
      <p:cxnSp>
        <p:nvCxnSpPr>
          <p:cNvPr id="6" name="Straight Arrow Connector 5">
            <a:extLst>
              <a:ext uri="{FF2B5EF4-FFF2-40B4-BE49-F238E27FC236}">
                <a16:creationId xmlns:a16="http://schemas.microsoft.com/office/drawing/2014/main" id="{FCB8E2E7-944E-1E7F-2848-6BF0BADEB20F}"/>
              </a:ext>
            </a:extLst>
          </p:cNvPr>
          <p:cNvCxnSpPr/>
          <p:nvPr/>
        </p:nvCxnSpPr>
        <p:spPr>
          <a:xfrm flipV="1">
            <a:off x="6705600" y="174673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13141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1232-AF4C-9CD8-C2B8-E6FA77F756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Overview</a:t>
            </a:r>
          </a:p>
        </p:txBody>
      </p:sp>
      <p:sp>
        <p:nvSpPr>
          <p:cNvPr id="3" name="Slide Number Placeholder 2">
            <a:extLst>
              <a:ext uri="{FF2B5EF4-FFF2-40B4-BE49-F238E27FC236}">
                <a16:creationId xmlns:a16="http://schemas.microsoft.com/office/drawing/2014/main" id="{67095447-D63B-0730-0882-25F7885227DC}"/>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Content Placeholder 3">
            <a:extLst>
              <a:ext uri="{FF2B5EF4-FFF2-40B4-BE49-F238E27FC236}">
                <a16:creationId xmlns:a16="http://schemas.microsoft.com/office/drawing/2014/main" id="{E363E72C-1E0A-CCE6-D364-C931160F7FFA}"/>
              </a:ext>
            </a:extLst>
          </p:cNvPr>
          <p:cNvSpPr>
            <a:spLocks noGrp="1"/>
          </p:cNvSpPr>
          <p:nvPr>
            <p:ph idx="1"/>
          </p:nvPr>
        </p:nvSpPr>
        <p:spPr/>
        <p:txBody>
          <a:bodyPr/>
          <a:lstStyle/>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By simplifying the sharing process and enhancing security measures, Share-Hub aims to facilitate seamless collaboration and information exchange among users.</a:t>
            </a:r>
          </a:p>
          <a:p>
            <a:pPr algn="just">
              <a:lnSpc>
                <a:spcPct val="100000"/>
              </a:lnSpc>
              <a:spcBef>
                <a:spcPts val="1800"/>
              </a:spcBef>
            </a:pPr>
            <a:r>
              <a:rPr lang="en-US" sz="2000" dirty="0">
                <a:latin typeface="Times New Roman" panose="02020603050405020304" pitchFamily="18" charset="0"/>
                <a:cs typeface="Times New Roman" panose="02020603050405020304" pitchFamily="18" charset="0"/>
              </a:rPr>
              <a:t>Overall, Share-Hub is all about making it easy for people to share and manage their documents online and in simple way.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8476731"/>
      </p:ext>
    </p:extLst>
  </p:cSld>
  <p:clrMapOvr>
    <a:masterClrMapping/>
  </p:clrMapOvr>
  <p:transition>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pic>
        <p:nvPicPr>
          <p:cNvPr id="4" name="Picture 3">
            <a:extLst>
              <a:ext uri="{FF2B5EF4-FFF2-40B4-BE49-F238E27FC236}">
                <a16:creationId xmlns:a16="http://schemas.microsoft.com/office/drawing/2014/main" id="{8D41D8A5-F626-3187-26DB-15B6C681171F}"/>
              </a:ext>
            </a:extLst>
          </p:cNvPr>
          <p:cNvPicPr>
            <a:picLocks noChangeAspect="1"/>
          </p:cNvPicPr>
          <p:nvPr/>
        </p:nvPicPr>
        <p:blipFill>
          <a:blip r:embed="rId2"/>
          <a:stretch>
            <a:fillRect/>
          </a:stretch>
        </p:blipFill>
        <p:spPr>
          <a:xfrm>
            <a:off x="0" y="187325"/>
            <a:ext cx="12192000" cy="6483350"/>
          </a:xfrm>
          <a:prstGeom prst="rect">
            <a:avLst/>
          </a:prstGeom>
        </p:spPr>
      </p:pic>
    </p:spTree>
    <p:extLst>
      <p:ext uri="{BB962C8B-B14F-4D97-AF65-F5344CB8AC3E}">
        <p14:creationId xmlns:p14="http://schemas.microsoft.com/office/powerpoint/2010/main" val="3303080873"/>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41</a:t>
            </a:fld>
            <a:endParaRPr lang="en-US" noProof="0" dirty="0"/>
          </a:p>
        </p:txBody>
      </p:sp>
      <p:pic>
        <p:nvPicPr>
          <p:cNvPr id="4" name="Picture 3">
            <a:extLst>
              <a:ext uri="{FF2B5EF4-FFF2-40B4-BE49-F238E27FC236}">
                <a16:creationId xmlns:a16="http://schemas.microsoft.com/office/drawing/2014/main" id="{95524B22-443E-FBFE-D929-39806BC91530}"/>
              </a:ext>
            </a:extLst>
          </p:cNvPr>
          <p:cNvPicPr>
            <a:picLocks noChangeAspect="1"/>
          </p:cNvPicPr>
          <p:nvPr/>
        </p:nvPicPr>
        <p:blipFill>
          <a:blip r:embed="rId2"/>
          <a:stretch>
            <a:fillRect/>
          </a:stretch>
        </p:blipFill>
        <p:spPr>
          <a:xfrm>
            <a:off x="0" y="193675"/>
            <a:ext cx="12192000" cy="6470650"/>
          </a:xfrm>
          <a:prstGeom prst="rect">
            <a:avLst/>
          </a:prstGeom>
        </p:spPr>
      </p:pic>
      <p:cxnSp>
        <p:nvCxnSpPr>
          <p:cNvPr id="6" name="Straight Arrow Connector 5">
            <a:extLst>
              <a:ext uri="{FF2B5EF4-FFF2-40B4-BE49-F238E27FC236}">
                <a16:creationId xmlns:a16="http://schemas.microsoft.com/office/drawing/2014/main" id="{CBE3D7B7-D1C1-7659-8EEB-90ED4B99F12B}"/>
              </a:ext>
            </a:extLst>
          </p:cNvPr>
          <p:cNvCxnSpPr/>
          <p:nvPr/>
        </p:nvCxnSpPr>
        <p:spPr>
          <a:xfrm flipH="1">
            <a:off x="5873262" y="3528646"/>
            <a:ext cx="386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932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pic>
        <p:nvPicPr>
          <p:cNvPr id="4" name="Picture 3">
            <a:extLst>
              <a:ext uri="{FF2B5EF4-FFF2-40B4-BE49-F238E27FC236}">
                <a16:creationId xmlns:a16="http://schemas.microsoft.com/office/drawing/2014/main" id="{503BD5C8-5FA3-030B-41AC-B412BA092FFE}"/>
              </a:ext>
            </a:extLst>
          </p:cNvPr>
          <p:cNvPicPr>
            <a:picLocks noChangeAspect="1"/>
          </p:cNvPicPr>
          <p:nvPr/>
        </p:nvPicPr>
        <p:blipFill>
          <a:blip r:embed="rId2"/>
          <a:stretch>
            <a:fillRect/>
          </a:stretch>
        </p:blipFill>
        <p:spPr>
          <a:xfrm>
            <a:off x="0" y="193675"/>
            <a:ext cx="12192000" cy="6470650"/>
          </a:xfrm>
          <a:prstGeom prst="rect">
            <a:avLst/>
          </a:prstGeom>
        </p:spPr>
      </p:pic>
    </p:spTree>
    <p:extLst>
      <p:ext uri="{BB962C8B-B14F-4D97-AF65-F5344CB8AC3E}">
        <p14:creationId xmlns:p14="http://schemas.microsoft.com/office/powerpoint/2010/main" val="3306889121"/>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43</a:t>
            </a:fld>
            <a:endParaRPr lang="en-US" noProof="0" dirty="0"/>
          </a:p>
        </p:txBody>
      </p:sp>
      <p:pic>
        <p:nvPicPr>
          <p:cNvPr id="6" name="Picture 5">
            <a:extLst>
              <a:ext uri="{FF2B5EF4-FFF2-40B4-BE49-F238E27FC236}">
                <a16:creationId xmlns:a16="http://schemas.microsoft.com/office/drawing/2014/main" id="{02AACEAF-F8FF-7BE6-6FC2-2DB27505EEC0}"/>
              </a:ext>
            </a:extLst>
          </p:cNvPr>
          <p:cNvPicPr>
            <a:picLocks noChangeAspect="1"/>
          </p:cNvPicPr>
          <p:nvPr/>
        </p:nvPicPr>
        <p:blipFill>
          <a:blip r:embed="rId2"/>
          <a:stretch>
            <a:fillRect/>
          </a:stretch>
        </p:blipFill>
        <p:spPr>
          <a:xfrm>
            <a:off x="0" y="184150"/>
            <a:ext cx="12192000" cy="6489700"/>
          </a:xfrm>
          <a:prstGeom prst="rect">
            <a:avLst/>
          </a:prstGeom>
        </p:spPr>
      </p:pic>
      <p:cxnSp>
        <p:nvCxnSpPr>
          <p:cNvPr id="8" name="Straight Arrow Connector 7">
            <a:extLst>
              <a:ext uri="{FF2B5EF4-FFF2-40B4-BE49-F238E27FC236}">
                <a16:creationId xmlns:a16="http://schemas.microsoft.com/office/drawing/2014/main" id="{B8A28D0B-C7D3-3C15-3A8D-37FD27605A68}"/>
              </a:ext>
            </a:extLst>
          </p:cNvPr>
          <p:cNvCxnSpPr/>
          <p:nvPr/>
        </p:nvCxnSpPr>
        <p:spPr>
          <a:xfrm flipV="1">
            <a:off x="2051538" y="3429000"/>
            <a:ext cx="257908" cy="27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342007"/>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44</a:t>
            </a:fld>
            <a:endParaRPr lang="en-US" noProof="0" dirty="0"/>
          </a:p>
        </p:txBody>
      </p:sp>
      <p:pic>
        <p:nvPicPr>
          <p:cNvPr id="6" name="Picture 5">
            <a:extLst>
              <a:ext uri="{FF2B5EF4-FFF2-40B4-BE49-F238E27FC236}">
                <a16:creationId xmlns:a16="http://schemas.microsoft.com/office/drawing/2014/main" id="{06D4CE9C-2FA5-7FA4-D284-09A9EAA96D38}"/>
              </a:ext>
            </a:extLst>
          </p:cNvPr>
          <p:cNvPicPr>
            <a:picLocks noChangeAspect="1"/>
          </p:cNvPicPr>
          <p:nvPr/>
        </p:nvPicPr>
        <p:blipFill>
          <a:blip r:embed="rId2"/>
          <a:stretch>
            <a:fillRect/>
          </a:stretch>
        </p:blipFill>
        <p:spPr>
          <a:xfrm>
            <a:off x="0" y="174625"/>
            <a:ext cx="12192000" cy="6508750"/>
          </a:xfrm>
          <a:prstGeom prst="rect">
            <a:avLst/>
          </a:prstGeom>
        </p:spPr>
      </p:pic>
    </p:spTree>
    <p:extLst>
      <p:ext uri="{BB962C8B-B14F-4D97-AF65-F5344CB8AC3E}">
        <p14:creationId xmlns:p14="http://schemas.microsoft.com/office/powerpoint/2010/main" val="1336051149"/>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45</a:t>
            </a:fld>
            <a:endParaRPr lang="en-US" noProof="0" dirty="0"/>
          </a:p>
        </p:txBody>
      </p:sp>
      <p:pic>
        <p:nvPicPr>
          <p:cNvPr id="11" name="Picture 10">
            <a:extLst>
              <a:ext uri="{FF2B5EF4-FFF2-40B4-BE49-F238E27FC236}">
                <a16:creationId xmlns:a16="http://schemas.microsoft.com/office/drawing/2014/main" id="{E934ECA0-E50A-2755-AC57-157F19AC3CB6}"/>
              </a:ext>
            </a:extLst>
          </p:cNvPr>
          <p:cNvPicPr>
            <a:picLocks noChangeAspect="1"/>
          </p:cNvPicPr>
          <p:nvPr/>
        </p:nvPicPr>
        <p:blipFill>
          <a:blip r:embed="rId2"/>
          <a:stretch>
            <a:fillRect/>
          </a:stretch>
        </p:blipFill>
        <p:spPr>
          <a:xfrm>
            <a:off x="0" y="196850"/>
            <a:ext cx="12192000" cy="6464300"/>
          </a:xfrm>
          <a:prstGeom prst="rect">
            <a:avLst/>
          </a:prstGeom>
        </p:spPr>
      </p:pic>
      <p:cxnSp>
        <p:nvCxnSpPr>
          <p:cNvPr id="13" name="Straight Arrow Connector 12">
            <a:extLst>
              <a:ext uri="{FF2B5EF4-FFF2-40B4-BE49-F238E27FC236}">
                <a16:creationId xmlns:a16="http://schemas.microsoft.com/office/drawing/2014/main" id="{4A9B1D4B-B28A-F4B7-80C2-42FE89D71F73}"/>
              </a:ext>
            </a:extLst>
          </p:cNvPr>
          <p:cNvCxnSpPr/>
          <p:nvPr/>
        </p:nvCxnSpPr>
        <p:spPr>
          <a:xfrm flipV="1">
            <a:off x="6611815" y="1594338"/>
            <a:ext cx="0" cy="316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521623"/>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46</a:t>
            </a:fld>
            <a:endParaRPr lang="en-US" noProof="0" dirty="0"/>
          </a:p>
        </p:txBody>
      </p:sp>
      <p:pic>
        <p:nvPicPr>
          <p:cNvPr id="4" name="Picture 3">
            <a:extLst>
              <a:ext uri="{FF2B5EF4-FFF2-40B4-BE49-F238E27FC236}">
                <a16:creationId xmlns:a16="http://schemas.microsoft.com/office/drawing/2014/main" id="{66D4D09A-1369-6EFB-C804-277B9C61771A}"/>
              </a:ext>
            </a:extLst>
          </p:cNvPr>
          <p:cNvPicPr>
            <a:picLocks noChangeAspect="1"/>
          </p:cNvPicPr>
          <p:nvPr/>
        </p:nvPicPr>
        <p:blipFill>
          <a:blip r:embed="rId2"/>
          <a:stretch>
            <a:fillRect/>
          </a:stretch>
        </p:blipFill>
        <p:spPr>
          <a:xfrm>
            <a:off x="0" y="200025"/>
            <a:ext cx="12192000" cy="6457950"/>
          </a:xfrm>
          <a:prstGeom prst="rect">
            <a:avLst/>
          </a:prstGeom>
        </p:spPr>
      </p:pic>
    </p:spTree>
    <p:extLst>
      <p:ext uri="{BB962C8B-B14F-4D97-AF65-F5344CB8AC3E}">
        <p14:creationId xmlns:p14="http://schemas.microsoft.com/office/powerpoint/2010/main" val="2343538094"/>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47</a:t>
            </a:fld>
            <a:endParaRPr lang="en-US" noProof="0" dirty="0"/>
          </a:p>
        </p:txBody>
      </p:sp>
      <p:pic>
        <p:nvPicPr>
          <p:cNvPr id="4" name="Picture 3">
            <a:extLst>
              <a:ext uri="{FF2B5EF4-FFF2-40B4-BE49-F238E27FC236}">
                <a16:creationId xmlns:a16="http://schemas.microsoft.com/office/drawing/2014/main" id="{93F292B0-4063-607E-B81C-1DD809E55257}"/>
              </a:ext>
            </a:extLst>
          </p:cNvPr>
          <p:cNvPicPr>
            <a:picLocks noChangeAspect="1"/>
          </p:cNvPicPr>
          <p:nvPr/>
        </p:nvPicPr>
        <p:blipFill>
          <a:blip r:embed="rId2"/>
          <a:stretch>
            <a:fillRect/>
          </a:stretch>
        </p:blipFill>
        <p:spPr>
          <a:xfrm>
            <a:off x="0" y="187325"/>
            <a:ext cx="12192000" cy="6483350"/>
          </a:xfrm>
          <a:prstGeom prst="rect">
            <a:avLst/>
          </a:prstGeom>
        </p:spPr>
      </p:pic>
      <p:cxnSp>
        <p:nvCxnSpPr>
          <p:cNvPr id="6" name="Straight Arrow Connector 5">
            <a:extLst>
              <a:ext uri="{FF2B5EF4-FFF2-40B4-BE49-F238E27FC236}">
                <a16:creationId xmlns:a16="http://schemas.microsoft.com/office/drawing/2014/main" id="{37299981-38D7-DCD2-BB3D-845195A2D4FB}"/>
              </a:ext>
            </a:extLst>
          </p:cNvPr>
          <p:cNvCxnSpPr/>
          <p:nvPr/>
        </p:nvCxnSpPr>
        <p:spPr>
          <a:xfrm flipV="1">
            <a:off x="6846277" y="2227385"/>
            <a:ext cx="0" cy="269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847870"/>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48</a:t>
            </a:fld>
            <a:endParaRPr lang="en-US" noProof="0" dirty="0"/>
          </a:p>
        </p:txBody>
      </p:sp>
      <p:pic>
        <p:nvPicPr>
          <p:cNvPr id="4" name="Picture 3">
            <a:extLst>
              <a:ext uri="{FF2B5EF4-FFF2-40B4-BE49-F238E27FC236}">
                <a16:creationId xmlns:a16="http://schemas.microsoft.com/office/drawing/2014/main" id="{7504B6AD-186C-307A-788F-4780D4E13470}"/>
              </a:ext>
            </a:extLst>
          </p:cNvPr>
          <p:cNvPicPr>
            <a:picLocks noChangeAspect="1"/>
          </p:cNvPicPr>
          <p:nvPr/>
        </p:nvPicPr>
        <p:blipFill>
          <a:blip r:embed="rId2"/>
          <a:stretch>
            <a:fillRect/>
          </a:stretch>
        </p:blipFill>
        <p:spPr>
          <a:xfrm>
            <a:off x="0" y="187325"/>
            <a:ext cx="12192000" cy="6483350"/>
          </a:xfrm>
          <a:prstGeom prst="rect">
            <a:avLst/>
          </a:prstGeom>
        </p:spPr>
      </p:pic>
      <p:cxnSp>
        <p:nvCxnSpPr>
          <p:cNvPr id="6" name="Straight Arrow Connector 5">
            <a:extLst>
              <a:ext uri="{FF2B5EF4-FFF2-40B4-BE49-F238E27FC236}">
                <a16:creationId xmlns:a16="http://schemas.microsoft.com/office/drawing/2014/main" id="{3390CCAF-F825-BD42-D395-AB1B894C2680}"/>
              </a:ext>
            </a:extLst>
          </p:cNvPr>
          <p:cNvCxnSpPr/>
          <p:nvPr/>
        </p:nvCxnSpPr>
        <p:spPr>
          <a:xfrm flipV="1">
            <a:off x="11043138" y="2543908"/>
            <a:ext cx="0" cy="57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814879"/>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49</a:t>
            </a:fld>
            <a:endParaRPr lang="en-US" noProof="0" dirty="0"/>
          </a:p>
        </p:txBody>
      </p:sp>
      <p:pic>
        <p:nvPicPr>
          <p:cNvPr id="5" name="Picture 4">
            <a:extLst>
              <a:ext uri="{FF2B5EF4-FFF2-40B4-BE49-F238E27FC236}">
                <a16:creationId xmlns:a16="http://schemas.microsoft.com/office/drawing/2014/main" id="{1561D499-0BF2-889D-13E7-629187420EF1}"/>
              </a:ext>
            </a:extLst>
          </p:cNvPr>
          <p:cNvPicPr>
            <a:picLocks noChangeAspect="1"/>
          </p:cNvPicPr>
          <p:nvPr/>
        </p:nvPicPr>
        <p:blipFill>
          <a:blip r:embed="rId2"/>
          <a:stretch>
            <a:fillRect/>
          </a:stretch>
        </p:blipFill>
        <p:spPr>
          <a:xfrm>
            <a:off x="0" y="196850"/>
            <a:ext cx="12192000" cy="6464300"/>
          </a:xfrm>
          <a:prstGeom prst="rect">
            <a:avLst/>
          </a:prstGeom>
        </p:spPr>
      </p:pic>
    </p:spTree>
    <p:extLst>
      <p:ext uri="{BB962C8B-B14F-4D97-AF65-F5344CB8AC3E}">
        <p14:creationId xmlns:p14="http://schemas.microsoft.com/office/powerpoint/2010/main" val="78770976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08F6-E9EF-20E9-AF08-7AE84E2554D8}"/>
              </a:ext>
            </a:extLst>
          </p:cNvPr>
          <p:cNvSpPr>
            <a:spLocks noGrp="1"/>
          </p:cNvSpPr>
          <p:nvPr>
            <p:ph type="title"/>
          </p:nvPr>
        </p:nvSpPr>
        <p:spPr>
          <a:xfrm>
            <a:off x="444500" y="542925"/>
            <a:ext cx="11214100" cy="535531"/>
          </a:xfrm>
        </p:spPr>
        <p:txBody>
          <a:bodyPr/>
          <a:lstStyle/>
          <a:p>
            <a:r>
              <a:rPr lang="en-IN" dirty="0">
                <a:latin typeface="Times New Roman" panose="02020603050405020304" pitchFamily="18" charset="0"/>
                <a:cs typeface="Times New Roman" panose="02020603050405020304" pitchFamily="18" charset="0"/>
              </a:rPr>
              <a:t>Key Features</a:t>
            </a:r>
          </a:p>
        </p:txBody>
      </p:sp>
      <p:sp>
        <p:nvSpPr>
          <p:cNvPr id="3" name="Slide Number Placeholder 2">
            <a:extLst>
              <a:ext uri="{FF2B5EF4-FFF2-40B4-BE49-F238E27FC236}">
                <a16:creationId xmlns:a16="http://schemas.microsoft.com/office/drawing/2014/main" id="{30D1E456-94A4-1AFF-2788-8B7F62E8E104}"/>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Content Placeholder 3">
            <a:extLst>
              <a:ext uri="{FF2B5EF4-FFF2-40B4-BE49-F238E27FC236}">
                <a16:creationId xmlns:a16="http://schemas.microsoft.com/office/drawing/2014/main" id="{EA079C88-6517-68D0-2753-ADEEFDF04442}"/>
              </a:ext>
            </a:extLst>
          </p:cNvPr>
          <p:cNvSpPr>
            <a:spLocks noGrp="1"/>
          </p:cNvSpPr>
          <p:nvPr>
            <p:ph idx="1"/>
          </p:nvPr>
        </p:nvSpPr>
        <p:spPr/>
        <p:txBody>
          <a:bodyPr>
            <a:normAutofit/>
          </a:bodyPr>
          <a:lstStyle/>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User Management (Login/Register/Password Recovery)</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Document Create</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File/s Upload, Download and Delete</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Document Sharing</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Comments</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Access Control</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Notifications</a:t>
            </a:r>
          </a:p>
          <a:p>
            <a:pPr algn="just">
              <a:lnSpc>
                <a:spcPct val="100000"/>
              </a:lnSpc>
              <a:spcBef>
                <a:spcPts val="1800"/>
              </a:spcBef>
            </a:pPr>
            <a:r>
              <a:rPr lang="en-IN" sz="2000" dirty="0">
                <a:latin typeface="Times New Roman" panose="02020603050405020304" pitchFamily="18" charset="0"/>
                <a:cs typeface="Times New Roman" panose="02020603050405020304" pitchFamily="18" charset="0"/>
              </a:rPr>
              <a:t>User Friendly Interfaces</a:t>
            </a:r>
          </a:p>
        </p:txBody>
      </p:sp>
    </p:spTree>
    <p:extLst>
      <p:ext uri="{BB962C8B-B14F-4D97-AF65-F5344CB8AC3E}">
        <p14:creationId xmlns:p14="http://schemas.microsoft.com/office/powerpoint/2010/main" val="1888025027"/>
      </p:ext>
    </p:extLst>
  </p:cSld>
  <p:clrMapOvr>
    <a:masterClrMapping/>
  </p:clrMapOvr>
  <p:transition>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FFB7-4F4D-F17C-8053-FC51EC028D87}"/>
              </a:ext>
            </a:extLst>
          </p:cNvPr>
          <p:cNvSpPr>
            <a:spLocks noGrp="1"/>
          </p:cNvSpPr>
          <p:nvPr>
            <p:ph type="title"/>
          </p:nvPr>
        </p:nvSpPr>
        <p:spPr>
          <a:xfrm>
            <a:off x="444500" y="542925"/>
            <a:ext cx="11214100" cy="535531"/>
          </a:xfrm>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Slide Number Placeholder 2">
            <a:extLst>
              <a:ext uri="{FF2B5EF4-FFF2-40B4-BE49-F238E27FC236}">
                <a16:creationId xmlns:a16="http://schemas.microsoft.com/office/drawing/2014/main" id="{A110ABEA-CB2D-06A2-F833-4608883A2E01}"/>
              </a:ext>
            </a:extLst>
          </p:cNvPr>
          <p:cNvSpPr>
            <a:spLocks noGrp="1"/>
          </p:cNvSpPr>
          <p:nvPr>
            <p:ph type="sldNum" sz="quarter" idx="12"/>
          </p:nvPr>
        </p:nvSpPr>
        <p:spPr/>
        <p:txBody>
          <a:bodyPr/>
          <a:lstStyle/>
          <a:p>
            <a:fld id="{C263D6C4-4840-40CC-AC84-17E24B3B7BDE}" type="slidenum">
              <a:rPr lang="en-US" noProof="0" smtClean="0"/>
              <a:pPr/>
              <a:t>50</a:t>
            </a:fld>
            <a:endParaRPr lang="en-US" noProof="0" dirty="0"/>
          </a:p>
        </p:txBody>
      </p:sp>
      <p:sp>
        <p:nvSpPr>
          <p:cNvPr id="4" name="Content Placeholder 3">
            <a:extLst>
              <a:ext uri="{FF2B5EF4-FFF2-40B4-BE49-F238E27FC236}">
                <a16:creationId xmlns:a16="http://schemas.microsoft.com/office/drawing/2014/main" id="{78DA6B6F-AF22-C74A-9C7A-A628196801B8}"/>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primary objective of the Share Hub project was to create a robust and user-friendly platform for seamless document sharing.</a:t>
            </a:r>
          </a:p>
          <a:p>
            <a:r>
              <a:rPr lang="en-US" sz="2000" dirty="0">
                <a:latin typeface="Times New Roman" panose="02020603050405020304" pitchFamily="18" charset="0"/>
                <a:cs typeface="Times New Roman" panose="02020603050405020304" pitchFamily="18" charset="0"/>
              </a:rPr>
              <a:t> Leveraging the advantages of the MERN stack technology facilitated rapid development, ensuring that our system met the requirements for speed, efficiency, and scalability. </a:t>
            </a:r>
          </a:p>
          <a:p>
            <a:r>
              <a:rPr lang="en-US" sz="2000" dirty="0">
                <a:latin typeface="Times New Roman" panose="02020603050405020304" pitchFamily="18" charset="0"/>
                <a:cs typeface="Times New Roman" panose="02020603050405020304" pitchFamily="18" charset="0"/>
              </a:rPr>
              <a:t>By utilizing Firebase Storage, a secure and reliable solution for document storage was established, guaranteeing the safekeeping and accessibility of files as needed.</a:t>
            </a:r>
          </a:p>
          <a:p>
            <a:pPr>
              <a:lnSpc>
                <a:spcPct val="100000"/>
              </a:lnSpc>
            </a:pPr>
            <a:r>
              <a:rPr lang="en-US" sz="2000" dirty="0">
                <a:latin typeface="Times New Roman" panose="02020603050405020304" pitchFamily="18" charset="0"/>
                <a:cs typeface="Times New Roman" panose="02020603050405020304" pitchFamily="18" charset="0"/>
              </a:rPr>
              <a:t>Share-Hub development included essential features like authentication (login, registration, password recovery), document management (upload, download, deletion), and advanced functionalities (material creation, sharing with access control, chat options, like buttons, notifications).</a:t>
            </a:r>
          </a:p>
          <a:p>
            <a:pPr>
              <a:lnSpc>
                <a:spcPct val="100000"/>
              </a:lnSpc>
            </a:pPr>
            <a:r>
              <a:rPr lang="en-US" sz="2000" dirty="0">
                <a:latin typeface="Times New Roman" panose="02020603050405020304" pitchFamily="18" charset="0"/>
                <a:cs typeface="Times New Roman" panose="02020603050405020304" pitchFamily="18" charset="0"/>
              </a:rPr>
              <a:t>Following thorough testing of the project's functionalities, it is confirmed that the system performs optimally across all specified features.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5707322"/>
      </p:ext>
    </p:extLst>
  </p:cSld>
  <p:clrMapOvr>
    <a:masterClrMapping/>
  </p:clrMapOvr>
  <p:transition>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BBE3-E71C-26B2-6C42-595B692DABB7}"/>
              </a:ext>
            </a:extLst>
          </p:cNvPr>
          <p:cNvSpPr>
            <a:spLocks noGrp="1"/>
          </p:cNvSpPr>
          <p:nvPr>
            <p:ph type="title"/>
          </p:nvPr>
        </p:nvSpPr>
        <p:spPr/>
        <p:txBody>
          <a:bodyPr/>
          <a:lstStyle/>
          <a:p>
            <a:r>
              <a:rPr lang="en-IN" dirty="0"/>
              <a:t>Limitations</a:t>
            </a:r>
          </a:p>
        </p:txBody>
      </p:sp>
      <p:sp>
        <p:nvSpPr>
          <p:cNvPr id="3" name="Slide Number Placeholder 2">
            <a:extLst>
              <a:ext uri="{FF2B5EF4-FFF2-40B4-BE49-F238E27FC236}">
                <a16:creationId xmlns:a16="http://schemas.microsoft.com/office/drawing/2014/main" id="{C218BB51-391E-382E-F72A-93A7D7DECC73}"/>
              </a:ext>
            </a:extLst>
          </p:cNvPr>
          <p:cNvSpPr>
            <a:spLocks noGrp="1"/>
          </p:cNvSpPr>
          <p:nvPr>
            <p:ph type="sldNum" sz="quarter" idx="12"/>
          </p:nvPr>
        </p:nvSpPr>
        <p:spPr/>
        <p:txBody>
          <a:bodyPr/>
          <a:lstStyle/>
          <a:p>
            <a:fld id="{C263D6C4-4840-40CC-AC84-17E24B3B7BDE}" type="slidenum">
              <a:rPr lang="en-US" noProof="0" smtClean="0"/>
              <a:pPr/>
              <a:t>51</a:t>
            </a:fld>
            <a:endParaRPr lang="en-US" noProof="0" dirty="0"/>
          </a:p>
        </p:txBody>
      </p:sp>
      <p:sp>
        <p:nvSpPr>
          <p:cNvPr id="4" name="Content Placeholder 3">
            <a:extLst>
              <a:ext uri="{FF2B5EF4-FFF2-40B4-BE49-F238E27FC236}">
                <a16:creationId xmlns:a16="http://schemas.microsoft.com/office/drawing/2014/main" id="{70353BDF-F72D-433C-686C-25EF64164084}"/>
              </a:ext>
            </a:extLst>
          </p:cNvPr>
          <p:cNvSpPr>
            <a:spLocks noGrp="1"/>
          </p:cNvSpPr>
          <p:nvPr>
            <p:ph idx="1"/>
          </p:nvPr>
        </p:nvSpPr>
        <p:spPr/>
        <p:txBody>
          <a:bodyPr>
            <a:normAutofit/>
          </a:bodyPr>
          <a:lstStyle/>
          <a:p>
            <a:pPr marL="0" indent="0" algn="l">
              <a:buNone/>
            </a:pPr>
            <a:r>
              <a:rPr lang="en-US" sz="2000" dirty="0">
                <a:latin typeface="Times New Roman" panose="02020603050405020304" pitchFamily="18" charset="0"/>
                <a:cs typeface="Times New Roman" panose="02020603050405020304" pitchFamily="18" charset="0"/>
              </a:rPr>
              <a:t>While considerable effort has been devoted to enhancing the Share Hub platform, several </a:t>
            </a:r>
          </a:p>
          <a:p>
            <a:pPr marL="0" indent="0" algn="l">
              <a:buNone/>
            </a:pPr>
            <a:r>
              <a:rPr lang="en-US" sz="2000" dirty="0">
                <a:latin typeface="Times New Roman" panose="02020603050405020304" pitchFamily="18" charset="0"/>
                <a:cs typeface="Times New Roman" panose="02020603050405020304" pitchFamily="18" charset="0"/>
              </a:rPr>
              <a:t>limitations persist, as detailed below:</a:t>
            </a:r>
          </a:p>
          <a:p>
            <a:pPr lvl="1"/>
            <a:r>
              <a:rPr lang="en-US" sz="2000" dirty="0">
                <a:latin typeface="Times New Roman" panose="02020603050405020304" pitchFamily="18" charset="0"/>
                <a:cs typeface="Times New Roman" panose="02020603050405020304" pitchFamily="18" charset="0"/>
              </a:rPr>
              <a:t>Limited file relocation functionality</a:t>
            </a:r>
          </a:p>
          <a:p>
            <a:pPr lvl="1"/>
            <a:r>
              <a:rPr lang="en-US" sz="2000" dirty="0">
                <a:latin typeface="Times New Roman" panose="02020603050405020304" pitchFamily="18" charset="0"/>
                <a:cs typeface="Times New Roman" panose="02020603050405020304" pitchFamily="18" charset="0"/>
              </a:rPr>
              <a:t>Absence of file renaming feature</a:t>
            </a:r>
          </a:p>
          <a:p>
            <a:pPr lvl="1"/>
            <a:r>
              <a:rPr lang="en-US" sz="2000" dirty="0">
                <a:latin typeface="Times New Roman" panose="02020603050405020304" pitchFamily="18" charset="0"/>
                <a:cs typeface="Times New Roman" panose="02020603050405020304" pitchFamily="18" charset="0"/>
              </a:rPr>
              <a:t>Incomplete file information display</a:t>
            </a:r>
          </a:p>
          <a:p>
            <a:pPr lvl="1"/>
            <a:r>
              <a:rPr lang="en-US" sz="2000" dirty="0">
                <a:latin typeface="Times New Roman" panose="02020603050405020304" pitchFamily="18" charset="0"/>
                <a:cs typeface="Times New Roman" panose="02020603050405020304" pitchFamily="18" charset="0"/>
              </a:rPr>
              <a:t>Missing option to mark materials as favorites</a:t>
            </a:r>
          </a:p>
          <a:p>
            <a:pPr lvl="1"/>
            <a:r>
              <a:rPr lang="en-US" sz="2000" dirty="0">
                <a:latin typeface="Times New Roman" panose="02020603050405020304" pitchFamily="18" charset="0"/>
                <a:cs typeface="Times New Roman" panose="02020603050405020304" pitchFamily="18" charset="0"/>
              </a:rPr>
              <a:t>Lack of recycle bin functionality</a:t>
            </a:r>
          </a:p>
          <a:p>
            <a:pPr lvl="1"/>
            <a:r>
              <a:rPr lang="en-US" sz="2000" dirty="0">
                <a:latin typeface="Times New Roman" panose="02020603050405020304" pitchFamily="18" charset="0"/>
                <a:cs typeface="Times New Roman" panose="02020603050405020304" pitchFamily="18" charset="0"/>
              </a:rPr>
              <a:t>Limited file preview support for certain formats</a:t>
            </a:r>
          </a:p>
          <a:p>
            <a:pPr lvl="1"/>
            <a:r>
              <a:rPr lang="en-US" sz="2000" dirty="0">
                <a:latin typeface="Times New Roman" panose="02020603050405020304" pitchFamily="18" charset="0"/>
                <a:cs typeface="Times New Roman" panose="02020603050405020304" pitchFamily="18" charset="0"/>
              </a:rPr>
              <a:t>Storage restrictions with Firebase free tier</a:t>
            </a:r>
          </a:p>
          <a:p>
            <a:pPr lvl="1"/>
            <a:r>
              <a:rPr lang="en-US" sz="2000" dirty="0">
                <a:latin typeface="Times New Roman" panose="02020603050405020304" pitchFamily="18" charset="0"/>
                <a:cs typeface="Times New Roman" panose="02020603050405020304" pitchFamily="18" charset="0"/>
              </a:rPr>
              <a:t>Lack of storage usage visibility for users</a:t>
            </a:r>
          </a:p>
          <a:p>
            <a:pPr lvl="1"/>
            <a:r>
              <a:rPr lang="en-US" sz="2000" dirty="0">
                <a:latin typeface="Times New Roman" panose="02020603050405020304" pitchFamily="18" charset="0"/>
                <a:cs typeface="Times New Roman" panose="02020603050405020304" pitchFamily="18" charset="0"/>
              </a:rPr>
              <a:t>Absence of storage limit management</a:t>
            </a:r>
          </a:p>
          <a:p>
            <a:endParaRPr lang="en-IN" dirty="0"/>
          </a:p>
        </p:txBody>
      </p:sp>
    </p:spTree>
    <p:extLst>
      <p:ext uri="{BB962C8B-B14F-4D97-AF65-F5344CB8AC3E}">
        <p14:creationId xmlns:p14="http://schemas.microsoft.com/office/powerpoint/2010/main" val="3084012828"/>
      </p:ext>
    </p:extLst>
  </p:cSld>
  <p:clrMapOvr>
    <a:masterClrMapping/>
  </p:clrMapOvr>
  <p:transition>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51565-40AB-E28D-E1E7-9A0B959D0827}"/>
              </a:ext>
            </a:extLst>
          </p:cNvPr>
          <p:cNvSpPr>
            <a:spLocks noGrp="1"/>
          </p:cNvSpPr>
          <p:nvPr>
            <p:ph type="title"/>
          </p:nvPr>
        </p:nvSpPr>
        <p:spPr>
          <a:xfrm>
            <a:off x="444500" y="542925"/>
            <a:ext cx="11214100" cy="535531"/>
          </a:xfrm>
        </p:spPr>
        <p:txBody>
          <a:bodyPr/>
          <a:lstStyle/>
          <a:p>
            <a:r>
              <a:rPr lang="en-IN" sz="3200" dirty="0">
                <a:latin typeface="Times New Roman" panose="02020603050405020304" pitchFamily="18" charset="0"/>
                <a:cs typeface="Times New Roman" panose="02020603050405020304" pitchFamily="18" charset="0"/>
              </a:rPr>
              <a:t>References</a:t>
            </a:r>
            <a:endParaRPr lang="en-IN" dirty="0"/>
          </a:p>
        </p:txBody>
      </p:sp>
      <p:sp>
        <p:nvSpPr>
          <p:cNvPr id="3" name="Slide Number Placeholder 2">
            <a:extLst>
              <a:ext uri="{FF2B5EF4-FFF2-40B4-BE49-F238E27FC236}">
                <a16:creationId xmlns:a16="http://schemas.microsoft.com/office/drawing/2014/main" id="{DB067553-24CD-1A49-7EB6-8F46DA9DAF52}"/>
              </a:ext>
            </a:extLst>
          </p:cNvPr>
          <p:cNvSpPr>
            <a:spLocks noGrp="1"/>
          </p:cNvSpPr>
          <p:nvPr>
            <p:ph type="sldNum" sz="quarter" idx="12"/>
          </p:nvPr>
        </p:nvSpPr>
        <p:spPr/>
        <p:txBody>
          <a:bodyPr/>
          <a:lstStyle/>
          <a:p>
            <a:fld id="{C263D6C4-4840-40CC-AC84-17E24B3B7BDE}" type="slidenum">
              <a:rPr lang="en-US" noProof="0" smtClean="0"/>
              <a:pPr/>
              <a:t>52</a:t>
            </a:fld>
            <a:endParaRPr lang="en-US" noProof="0" dirty="0"/>
          </a:p>
        </p:txBody>
      </p:sp>
      <p:sp>
        <p:nvSpPr>
          <p:cNvPr id="4" name="Content Placeholder 3">
            <a:extLst>
              <a:ext uri="{FF2B5EF4-FFF2-40B4-BE49-F238E27FC236}">
                <a16:creationId xmlns:a16="http://schemas.microsoft.com/office/drawing/2014/main" id="{FAC6CF93-D610-66DC-AEE7-F1F24257F50D}"/>
              </a:ext>
            </a:extLst>
          </p:cNvPr>
          <p:cNvSpPr>
            <a:spLocks noGrp="1"/>
          </p:cNvSpPr>
          <p:nvPr>
            <p:ph idx="1"/>
          </p:nvPr>
        </p:nvSpPr>
        <p:spPr/>
        <p:txBody>
          <a:bodyPr>
            <a:normAutofit fontScale="92500" lnSpcReduction="10000"/>
          </a:bodyPr>
          <a:lstStyle/>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https://firebase.google.com/docs/storage/web/start</a:t>
            </a: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https://www.npmjs.com/package/otp-generator</a:t>
            </a: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https://www.mongodb.com/languages/express-mongodb-rest-api-tutorial</a:t>
            </a: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https://www.mongodb.com/docs/manual/tutorial/query-arrays/</a:t>
            </a: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https://sandydev.medium.com/how-to-implement-otp-verification-in-authentication-system-with-express-js-and-mongodb-c4f1c1314aed</a:t>
            </a:r>
            <a:endParaRPr lang="en-IN" sz="2400" dirty="0">
              <a:solidFill>
                <a:schemeClr val="accent1">
                  <a:lumMod val="60000"/>
                  <a:lumOff val="40000"/>
                </a:schemeClr>
              </a:solidFill>
              <a:latin typeface="Times New Roman" panose="02020603050405020304" pitchFamily="18" charset="0"/>
              <a:cs typeface="Times New Roman" panose="02020603050405020304" pitchFamily="18" charset="0"/>
            </a:endParaRP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https://medium.com/featurepreneur/connect-mongodb-database-to-express-server-step-by-step-53e548bb4967</a:t>
            </a:r>
            <a:endParaRPr lang="en-IN" sz="2400" dirty="0">
              <a:solidFill>
                <a:schemeClr val="accent1">
                  <a:lumMod val="60000"/>
                  <a:lumOff val="40000"/>
                </a:schemeClr>
              </a:solidFill>
              <a:latin typeface="Times New Roman" panose="02020603050405020304" pitchFamily="18" charset="0"/>
              <a:cs typeface="Times New Roman" panose="02020603050405020304" pitchFamily="18" charset="0"/>
            </a:endParaRP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https://cloud.google.com/appengine/docs/</a:t>
            </a:r>
            <a:endParaRPr lang="en-IN" sz="2400" dirty="0">
              <a:solidFill>
                <a:schemeClr val="accent1">
                  <a:lumMod val="60000"/>
                  <a:lumOff val="40000"/>
                </a:schemeClr>
              </a:solidFill>
              <a:latin typeface="Times New Roman" panose="02020603050405020304" pitchFamily="18" charset="0"/>
              <a:cs typeface="Times New Roman" panose="02020603050405020304" pitchFamily="18" charset="0"/>
            </a:endParaRP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https://www.freecodecamp.org/news/simplify-your-file-upload-process-in-express-js/</a:t>
            </a:r>
            <a:endParaRPr lang="en-IN" sz="2400" dirty="0">
              <a:solidFill>
                <a:schemeClr val="accent1">
                  <a:lumMod val="60000"/>
                  <a:lumOff val="40000"/>
                </a:schemeClr>
              </a:solidFill>
              <a:latin typeface="Times New Roman" panose="02020603050405020304" pitchFamily="18" charset="0"/>
              <a:cs typeface="Times New Roman" panose="02020603050405020304" pitchFamily="18" charset="0"/>
            </a:endParaRPr>
          </a:p>
          <a:p>
            <a:r>
              <a:rPr lang="en-IN" sz="2400" dirty="0">
                <a:solidFill>
                  <a:schemeClr val="accent1">
                    <a:lumMod val="60000"/>
                    <a:lumOff val="40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https://www.w3schools.com/react/react_usecontext.asp</a:t>
            </a:r>
            <a:endParaRPr lang="en-IN" sz="2400" dirty="0">
              <a:solidFill>
                <a:schemeClr val="accent1">
                  <a:lumMod val="60000"/>
                  <a:lumOff val="4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81216906"/>
      </p:ext>
    </p:extLst>
  </p:cSld>
  <p:clrMapOvr>
    <a:masterClrMapping/>
  </p:clrMapOvr>
  <p:transition>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5EDDA-7889-559D-3615-87206CFDC690}"/>
              </a:ext>
            </a:extLst>
          </p:cNvPr>
          <p:cNvSpPr>
            <a:spLocks noGrp="1"/>
          </p:cNvSpPr>
          <p:nvPr>
            <p:ph type="title"/>
          </p:nvPr>
        </p:nvSpPr>
        <p:spPr>
          <a:xfrm>
            <a:off x="444500" y="542925"/>
            <a:ext cx="11214100" cy="535531"/>
          </a:xfrm>
        </p:spPr>
        <p:txBody>
          <a:bodyPr/>
          <a:lstStyle/>
          <a:p>
            <a:r>
              <a:rPr lang="en-IN" dirty="0">
                <a:latin typeface="Times New Roman" panose="02020603050405020304" pitchFamily="18" charset="0"/>
                <a:cs typeface="Times New Roman" panose="02020603050405020304" pitchFamily="18" charset="0"/>
              </a:rPr>
              <a:t>Tools, Technology And Platform Used</a:t>
            </a:r>
          </a:p>
        </p:txBody>
      </p:sp>
      <p:sp>
        <p:nvSpPr>
          <p:cNvPr id="3" name="Slide Number Placeholder 2">
            <a:extLst>
              <a:ext uri="{FF2B5EF4-FFF2-40B4-BE49-F238E27FC236}">
                <a16:creationId xmlns:a16="http://schemas.microsoft.com/office/drawing/2014/main" id="{38BFCBB9-8D63-C231-676E-FCCC5BA25884}"/>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Content Placeholder 3">
            <a:extLst>
              <a:ext uri="{FF2B5EF4-FFF2-40B4-BE49-F238E27FC236}">
                <a16:creationId xmlns:a16="http://schemas.microsoft.com/office/drawing/2014/main" id="{33ABA98D-3950-94D3-90B0-02A960A5C9AB}"/>
              </a:ext>
            </a:extLst>
          </p:cNvPr>
          <p:cNvSpPr>
            <a:spLocks noGrp="1"/>
          </p:cNvSpPr>
          <p:nvPr>
            <p:ph idx="1"/>
          </p:nvPr>
        </p:nvSpPr>
        <p:spPr/>
        <p:txBody>
          <a:bodyPr>
            <a:normAutofit/>
          </a:bodyPr>
          <a:lstStyle/>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Share-Hub was built using the MERN stack, which is a popular technology stack for developing full-stack web applications. </a:t>
            </a:r>
          </a:p>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MongoDB serves as the NoSQL database, chosen for its flexibility and scalability. </a:t>
            </a:r>
          </a:p>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Express.js simplifies web application development by handling routing and server-side logic. </a:t>
            </a:r>
          </a:p>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React.js powers the client-side interface with its component-based architecture, offering users a responsive experience. </a:t>
            </a:r>
          </a:p>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Node.js, as the runtime environment, manages backend infrastructure and interacts with MongoDB. </a:t>
            </a:r>
          </a:p>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WebStorm IDE, developed by JetBrains, was chosen as the integrated development environment (IDE) for building Share-Hub. </a:t>
            </a:r>
          </a:p>
        </p:txBody>
      </p:sp>
    </p:spTree>
    <p:extLst>
      <p:ext uri="{BB962C8B-B14F-4D97-AF65-F5344CB8AC3E}">
        <p14:creationId xmlns:p14="http://schemas.microsoft.com/office/powerpoint/2010/main" val="1111509225"/>
      </p:ext>
    </p:extLst>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A16-8EAB-3F78-2999-A8C734136B9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Tools, Technology And Platform Used</a:t>
            </a:r>
            <a:endParaRPr lang="en-IN" dirty="0"/>
          </a:p>
        </p:txBody>
      </p:sp>
      <p:sp>
        <p:nvSpPr>
          <p:cNvPr id="3" name="Slide Number Placeholder 2">
            <a:extLst>
              <a:ext uri="{FF2B5EF4-FFF2-40B4-BE49-F238E27FC236}">
                <a16:creationId xmlns:a16="http://schemas.microsoft.com/office/drawing/2014/main" id="{E2535A18-F879-6E25-6B65-4407B2D212FB}"/>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Content Placeholder 3">
            <a:extLst>
              <a:ext uri="{FF2B5EF4-FFF2-40B4-BE49-F238E27FC236}">
                <a16:creationId xmlns:a16="http://schemas.microsoft.com/office/drawing/2014/main" id="{8CE74554-0AFC-CBB9-17D1-9AFE7C05D829}"/>
              </a:ext>
            </a:extLst>
          </p:cNvPr>
          <p:cNvSpPr>
            <a:spLocks noGrp="1"/>
          </p:cNvSpPr>
          <p:nvPr>
            <p:ph idx="1"/>
          </p:nvPr>
        </p:nvSpPr>
        <p:spPr/>
        <p:txBody>
          <a:bodyPr/>
          <a:lstStyle/>
          <a:p>
            <a:pPr algn="just">
              <a:lnSpc>
                <a:spcPct val="110000"/>
              </a:lnSpc>
              <a:spcBef>
                <a:spcPts val="1800"/>
              </a:spcBef>
            </a:pPr>
            <a:r>
              <a:rPr lang="en-US" sz="2000" dirty="0">
                <a:latin typeface="Times New Roman" panose="02020603050405020304" pitchFamily="18" charset="0"/>
                <a:cs typeface="Times New Roman" panose="02020603050405020304" pitchFamily="18" charset="0"/>
              </a:rPr>
              <a:t>Firebase was utilized for document storing purposes within Share-Hub. Firebase offers a scalable and flexible cloud-based platform for storing and syncing data across devices, making it an ideal choice for document management within the application.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8133646"/>
      </p:ext>
    </p:extLst>
  </p:cSld>
  <p:clrMapOvr>
    <a:masterClrMapping/>
  </p:clrMapOvr>
  <p:transition>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757F28-7FDB-D8D5-1F47-233010D2BBBC}"/>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itle 3">
            <a:extLst>
              <a:ext uri="{FF2B5EF4-FFF2-40B4-BE49-F238E27FC236}">
                <a16:creationId xmlns:a16="http://schemas.microsoft.com/office/drawing/2014/main" id="{B10B3815-FF07-CE2D-EA04-C1E464022273}"/>
              </a:ext>
            </a:extLst>
          </p:cNvPr>
          <p:cNvSpPr>
            <a:spLocks noGrp="1"/>
          </p:cNvSpPr>
          <p:nvPr>
            <p:ph type="title"/>
          </p:nvPr>
        </p:nvSpPr>
        <p:spPr/>
        <p:txBody>
          <a:bodyPr>
            <a:normAutofit/>
          </a:bodyPr>
          <a:lstStyle/>
          <a:p>
            <a:r>
              <a:rPr lang="en-US" sz="4000" spc="-70" dirty="0">
                <a:latin typeface="Times New Roman" panose="02020603050405020304" pitchFamily="18" charset="0"/>
                <a:cs typeface="Times New Roman" panose="02020603050405020304" pitchFamily="18" charset="0"/>
              </a:rPr>
              <a:t>Demonstration of Share-Hub</a:t>
            </a:r>
            <a:endParaRPr lang="en-IN" sz="4000" spc="-7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904110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492C6-4D42-13AA-BA1F-62674EBAE384}"/>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23" name="Picture 22">
            <a:extLst>
              <a:ext uri="{FF2B5EF4-FFF2-40B4-BE49-F238E27FC236}">
                <a16:creationId xmlns:a16="http://schemas.microsoft.com/office/drawing/2014/main" id="{2093FA5E-A386-9B14-8AB3-6C372B244113}"/>
              </a:ext>
            </a:extLst>
          </p:cNvPr>
          <p:cNvPicPr>
            <a:picLocks noChangeAspect="1"/>
          </p:cNvPicPr>
          <p:nvPr/>
        </p:nvPicPr>
        <p:blipFill>
          <a:blip r:embed="rId2"/>
          <a:stretch>
            <a:fillRect/>
          </a:stretch>
        </p:blipFill>
        <p:spPr>
          <a:xfrm>
            <a:off x="0" y="177800"/>
            <a:ext cx="12192000" cy="6502400"/>
          </a:xfrm>
          <a:prstGeom prst="rect">
            <a:avLst/>
          </a:prstGeom>
        </p:spPr>
      </p:pic>
      <p:cxnSp>
        <p:nvCxnSpPr>
          <p:cNvPr id="29" name="Straight Arrow Connector 28">
            <a:extLst>
              <a:ext uri="{FF2B5EF4-FFF2-40B4-BE49-F238E27FC236}">
                <a16:creationId xmlns:a16="http://schemas.microsoft.com/office/drawing/2014/main" id="{75528745-C740-6C53-A0B6-CA8DADCB22D3}"/>
              </a:ext>
            </a:extLst>
          </p:cNvPr>
          <p:cNvCxnSpPr/>
          <p:nvPr/>
        </p:nvCxnSpPr>
        <p:spPr>
          <a:xfrm flipH="1">
            <a:off x="7678615" y="3962400"/>
            <a:ext cx="539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599518"/>
      </p:ext>
    </p:extLst>
  </p:cSld>
  <p:clrMapOvr>
    <a:masterClrMapping/>
  </p:clrMapOvr>
  <p:transition spd="med">
    <p:pull/>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www.w3.org/XML/1998/namespace"/>
    <ds:schemaRef ds:uri="http://purl.org/dc/elements/1.1/"/>
    <ds:schemaRef ds:uri="http://schemas.microsoft.com/office/infopath/2007/PartnerControls"/>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386</TotalTime>
  <Words>770</Words>
  <Application>Microsoft Office PowerPoint</Application>
  <PresentationFormat>Widescreen</PresentationFormat>
  <Paragraphs>119</Paragraphs>
  <Slides>53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Times New Roman</vt:lpstr>
      <vt:lpstr>Trade Gothic LT Pro</vt:lpstr>
      <vt:lpstr>Trebuchet MS</vt:lpstr>
      <vt:lpstr>Office Theme</vt:lpstr>
      <vt:lpstr>Share-Hub</vt:lpstr>
      <vt:lpstr>Content</vt:lpstr>
      <vt:lpstr>Overview</vt:lpstr>
      <vt:lpstr>Overview</vt:lpstr>
      <vt:lpstr>Key Features</vt:lpstr>
      <vt:lpstr>Tools, Technology And Platform Used</vt:lpstr>
      <vt:lpstr>Tools, Technology And Platform Used</vt:lpstr>
      <vt:lpstr>Demonstration of Share-Hub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Limitations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Share-Hub</dc:title>
  <dc:creator>Gohil Shivam</dc:creator>
  <cp:lastModifiedBy>Gohil Shivam</cp:lastModifiedBy>
  <cp:revision>7</cp:revision>
  <dcterms:created xsi:type="dcterms:W3CDTF">2024-04-01T05:45:56Z</dcterms:created>
  <dcterms:modified xsi:type="dcterms:W3CDTF">2024-04-02T03:35:36Z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